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handoutMasterIdLst>
    <p:handoutMasterId r:id="rId29"/>
  </p:handoutMasterIdLst>
  <p:sldIdLst>
    <p:sldId id="2147308353" r:id="rId2"/>
    <p:sldId id="353" r:id="rId3"/>
    <p:sldId id="328" r:id="rId4"/>
    <p:sldId id="2147308343" r:id="rId5"/>
    <p:sldId id="2147308346" r:id="rId6"/>
    <p:sldId id="386" r:id="rId7"/>
    <p:sldId id="397" r:id="rId8"/>
    <p:sldId id="380" r:id="rId9"/>
    <p:sldId id="2147308344" r:id="rId10"/>
    <p:sldId id="383" r:id="rId11"/>
    <p:sldId id="2147308347" r:id="rId12"/>
    <p:sldId id="398" r:id="rId13"/>
    <p:sldId id="400" r:id="rId14"/>
    <p:sldId id="394" r:id="rId15"/>
    <p:sldId id="2147308348" r:id="rId16"/>
    <p:sldId id="388" r:id="rId17"/>
    <p:sldId id="389" r:id="rId18"/>
    <p:sldId id="2147308351" r:id="rId19"/>
    <p:sldId id="2147308349" r:id="rId20"/>
    <p:sldId id="2147308350" r:id="rId21"/>
    <p:sldId id="2147308352" r:id="rId22"/>
    <p:sldId id="392" r:id="rId23"/>
    <p:sldId id="391" r:id="rId24"/>
    <p:sldId id="395" r:id="rId25"/>
    <p:sldId id="369" r:id="rId26"/>
    <p:sldId id="269" r:id="rId27"/>
  </p:sldIdLst>
  <p:sldSz cx="12192000" cy="6858000"/>
  <p:notesSz cx="6858000" cy="9144000"/>
  <p:embeddedFontLst>
    <p:embeddedFont>
      <p:font typeface="Amazon Ember" panose="020B0603020204020204" pitchFamily="34" charset="0"/>
      <p:regular r:id="rId30"/>
      <p:bold r:id="rId31"/>
      <p:italic r:id="rId32"/>
      <p:boldItalic r:id="rId33"/>
    </p:embeddedFont>
    <p:embeddedFont>
      <p:font typeface="Amazon Ember Display" panose="020B0603020204020204" pitchFamily="34" charset="0"/>
      <p:regular r:id="rId34"/>
      <p:bold r:id="rId35"/>
      <p:italic r:id="rId36"/>
      <p:boldItalic r:id="rId37"/>
    </p:embeddedFont>
    <p:embeddedFont>
      <p:font typeface="Amazon Ember Display Heavy" panose="020B0603020204020204" pitchFamily="34" charset="0"/>
      <p:bold r:id="rId38"/>
      <p:italic r:id="rId39"/>
      <p:boldItalic r:id="rId40"/>
    </p:embeddedFont>
    <p:embeddedFont>
      <p:font typeface="Amazon Ember Medium" panose="020B0603020204020204" pitchFamily="34" charset="0"/>
      <p:regular r:id="rId41"/>
      <p:italic r:id="rId42"/>
    </p:embeddedFont>
    <p:embeddedFont>
      <p:font typeface="Amazon Ember Mono" panose="020B0603020204020204" pitchFamily="34" charset="0"/>
      <p:regular r:id="rId43"/>
      <p:bold r:id="rId44"/>
      <p:italic r:id="rId45"/>
      <p:boldItalic r:id="rId46"/>
    </p:embeddedFont>
    <p:embeddedFont>
      <p:font typeface="Lucida Console" panose="020B0609040504020204" pitchFamily="49"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tting started" id="{3B509E07-9E4A-4836-B0E2-64C2CB1B6228}">
          <p14:sldIdLst/>
        </p14:section>
        <p14:section name="Layouts" id="{D946633D-4B8A-45F4-BEFB-08B44188FBAE}">
          <p14:sldIdLst>
            <p14:sldId id="2147308353"/>
            <p14:sldId id="353"/>
            <p14:sldId id="328"/>
            <p14:sldId id="2147308343"/>
            <p14:sldId id="2147308346"/>
            <p14:sldId id="386"/>
            <p14:sldId id="397"/>
            <p14:sldId id="380"/>
            <p14:sldId id="2147308344"/>
            <p14:sldId id="383"/>
            <p14:sldId id="2147308347"/>
            <p14:sldId id="398"/>
            <p14:sldId id="400"/>
            <p14:sldId id="394"/>
            <p14:sldId id="2147308348"/>
            <p14:sldId id="388"/>
            <p14:sldId id="389"/>
            <p14:sldId id="2147308351"/>
            <p14:sldId id="2147308349"/>
            <p14:sldId id="2147308350"/>
            <p14:sldId id="2147308352"/>
            <p14:sldId id="392"/>
            <p14:sldId id="391"/>
            <p14:sldId id="395"/>
            <p14:sldId id="369"/>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20" clrIdx="0">
    <p:extLst>
      <p:ext uri="{19B8F6BF-5375-455C-9EA6-DF929625EA0E}">
        <p15:presenceInfo xmlns:p15="http://schemas.microsoft.com/office/powerpoint/2012/main" userId="Ruth Nelson" providerId="None"/>
      </p:ext>
    </p:extLst>
  </p:cmAuthor>
  <p:cmAuthor id="2" name="Roman, Shannon" initials="RS" lastIdx="19" clrIdx="1">
    <p:extLst>
      <p:ext uri="{19B8F6BF-5375-455C-9EA6-DF929625EA0E}">
        <p15:presenceInfo xmlns:p15="http://schemas.microsoft.com/office/powerpoint/2012/main" userId="S-1-5-21-1407069837-2091007605-538272213-39364416" providerId="AD"/>
      </p:ext>
    </p:extLst>
  </p:cmAuthor>
  <p:cmAuthor id="3" name="Strom, Hilary" initials="SH" lastIdx="5" clrIdx="2">
    <p:extLst>
      <p:ext uri="{19B8F6BF-5375-455C-9EA6-DF929625EA0E}">
        <p15:presenceInfo xmlns:p15="http://schemas.microsoft.com/office/powerpoint/2012/main" userId="Strom, Hilar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101"/>
    <a:srgbClr val="25181D"/>
    <a:srgbClr val="FFFFFF"/>
    <a:srgbClr val="24191D"/>
    <a:srgbClr val="1B1B1D"/>
    <a:srgbClr val="F46344"/>
    <a:srgbClr val="003181"/>
    <a:srgbClr val="324358"/>
    <a:srgbClr val="232F3E"/>
    <a:srgbClr val="41B1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88" autoAdjust="0"/>
    <p:restoredTop sz="83537" autoAdjust="0"/>
  </p:normalViewPr>
  <p:slideViewPr>
    <p:cSldViewPr snapToGrid="0">
      <p:cViewPr varScale="1">
        <p:scale>
          <a:sx n="106" d="100"/>
          <a:sy n="106" d="100"/>
        </p:scale>
        <p:origin x="1816" y="176"/>
      </p:cViewPr>
      <p:guideLst/>
    </p:cSldViewPr>
  </p:slideViewPr>
  <p:outlineViewPr>
    <p:cViewPr>
      <p:scale>
        <a:sx n="33" d="100"/>
        <a:sy n="33" d="100"/>
      </p:scale>
      <p:origin x="0" y="-1884"/>
    </p:cViewPr>
  </p:outlineViewPr>
  <p:notesTextViewPr>
    <p:cViewPr>
      <p:scale>
        <a:sx n="3" d="2"/>
        <a:sy n="3" d="2"/>
      </p:scale>
      <p:origin x="0" y="0"/>
    </p:cViewPr>
  </p:notesTextViewPr>
  <p:notesViewPr>
    <p:cSldViewPr snapToGrid="0">
      <p:cViewPr varScale="1">
        <p:scale>
          <a:sx n="80" d="100"/>
          <a:sy n="80" d="100"/>
        </p:scale>
        <p:origin x="306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1A23D-CE89-4398-AF34-67F89A86C440}"/>
              </a:ext>
            </a:extLst>
          </p:cNvPr>
          <p:cNvSpPr>
            <a:spLocks noGrp="1"/>
          </p:cNvSpPr>
          <p:nvPr>
            <p:ph type="sldNum" sz="quarter" idx="3"/>
          </p:nvPr>
        </p:nvSpPr>
        <p:spPr>
          <a:xfrm>
            <a:off x="1943100" y="8831179"/>
            <a:ext cx="2971800" cy="312821"/>
          </a:xfrm>
          <a:prstGeom prst="rect">
            <a:avLst/>
          </a:prstGeom>
        </p:spPr>
        <p:txBody>
          <a:bodyPr vert="horz" lIns="91440" tIns="45720" rIns="91440" bIns="45720" rtlCol="0" anchor="b"/>
          <a:lstStyle>
            <a:lvl1pPr algn="r">
              <a:defRPr sz="1200"/>
            </a:lvl1pPr>
          </a:lstStyle>
          <a:p>
            <a:pPr algn="ctr"/>
            <a:fld id="{F74FDF9C-3BD2-4B9D-8B24-3FFB010678D3}" type="slidenum">
              <a:rPr lang="en-US" sz="1000" smtClean="0"/>
              <a:pPr algn="ctr"/>
              <a:t>‹#›</a:t>
            </a:fld>
            <a:endParaRPr lang="en-US" sz="1000"/>
          </a:p>
        </p:txBody>
      </p:sp>
    </p:spTree>
    <p:extLst>
      <p:ext uri="{BB962C8B-B14F-4D97-AF65-F5344CB8AC3E}">
        <p14:creationId xmlns:p14="http://schemas.microsoft.com/office/powerpoint/2010/main" val="186762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953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765884"/>
            <a:ext cx="5486400" cy="4882816"/>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891337"/>
            <a:ext cx="2971800" cy="252663"/>
          </a:xfrm>
          <a:prstGeom prst="rect">
            <a:avLst/>
          </a:prstGeom>
        </p:spPr>
        <p:txBody>
          <a:bodyPr vert="horz" lIns="91440" tIns="45720" rIns="91440" bIns="45720" rtlCol="0" anchor="b"/>
          <a:lstStyle>
            <a:lvl1pPr algn="ctr">
              <a:defRPr sz="1000"/>
            </a:lvl1pPr>
          </a:lstStyle>
          <a:p>
            <a:fld id="{F8FEB175-7AE1-4B66-A823-55E80A74AF1C}" type="slidenum">
              <a:rPr lang="en-US" smtClean="0"/>
              <a:pPr/>
              <a:t>‹#›</a:t>
            </a:fld>
            <a:endParaRPr lang="en-US"/>
          </a:p>
        </p:txBody>
      </p:sp>
    </p:spTree>
    <p:extLst>
      <p:ext uri="{BB962C8B-B14F-4D97-AF65-F5344CB8AC3E}">
        <p14:creationId xmlns:p14="http://schemas.microsoft.com/office/powerpoint/2010/main" val="33640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guide id="3" orient="horz" pos="3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a:p>
        </p:txBody>
      </p:sp>
    </p:spTree>
    <p:extLst>
      <p:ext uri="{BB962C8B-B14F-4D97-AF65-F5344CB8AC3E}">
        <p14:creationId xmlns:p14="http://schemas.microsoft.com/office/powerpoint/2010/main" val="2202061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1159338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3686136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4102839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16</a:t>
            </a:fld>
            <a:endParaRPr lang="en-US"/>
          </a:p>
        </p:txBody>
      </p:sp>
    </p:spTree>
    <p:extLst>
      <p:ext uri="{BB962C8B-B14F-4D97-AF65-F5344CB8AC3E}">
        <p14:creationId xmlns:p14="http://schemas.microsoft.com/office/powerpoint/2010/main" val="2652005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a:p>
        </p:txBody>
      </p:sp>
    </p:spTree>
    <p:extLst>
      <p:ext uri="{BB962C8B-B14F-4D97-AF65-F5344CB8AC3E}">
        <p14:creationId xmlns:p14="http://schemas.microsoft.com/office/powerpoint/2010/main" val="3745972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2150279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19</a:t>
            </a:fld>
            <a:endParaRPr lang="en-US"/>
          </a:p>
        </p:txBody>
      </p:sp>
    </p:spTree>
    <p:extLst>
      <p:ext uri="{BB962C8B-B14F-4D97-AF65-F5344CB8AC3E}">
        <p14:creationId xmlns:p14="http://schemas.microsoft.com/office/powerpoint/2010/main" val="3384962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a:p>
        </p:txBody>
      </p:sp>
    </p:spTree>
    <p:extLst>
      <p:ext uri="{BB962C8B-B14F-4D97-AF65-F5344CB8AC3E}">
        <p14:creationId xmlns:p14="http://schemas.microsoft.com/office/powerpoint/2010/main" val="2640052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3658274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22</a:t>
            </a:fld>
            <a:endParaRPr lang="en-US"/>
          </a:p>
        </p:txBody>
      </p:sp>
    </p:spTree>
    <p:extLst>
      <p:ext uri="{BB962C8B-B14F-4D97-AF65-F5344CB8AC3E}">
        <p14:creationId xmlns:p14="http://schemas.microsoft.com/office/powerpoint/2010/main" val="2979102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3275984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23</a:t>
            </a:fld>
            <a:endParaRPr lang="en-US"/>
          </a:p>
        </p:txBody>
      </p:sp>
    </p:spTree>
    <p:extLst>
      <p:ext uri="{BB962C8B-B14F-4D97-AF65-F5344CB8AC3E}">
        <p14:creationId xmlns:p14="http://schemas.microsoft.com/office/powerpoint/2010/main" val="3910460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24</a:t>
            </a:fld>
            <a:endParaRPr lang="en-US"/>
          </a:p>
        </p:txBody>
      </p:sp>
    </p:spTree>
    <p:extLst>
      <p:ext uri="{BB962C8B-B14F-4D97-AF65-F5344CB8AC3E}">
        <p14:creationId xmlns:p14="http://schemas.microsoft.com/office/powerpoint/2010/main" val="128843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25</a:t>
            </a:fld>
            <a:endParaRPr lang="en-US"/>
          </a:p>
        </p:txBody>
      </p:sp>
    </p:spTree>
    <p:extLst>
      <p:ext uri="{BB962C8B-B14F-4D97-AF65-F5344CB8AC3E}">
        <p14:creationId xmlns:p14="http://schemas.microsoft.com/office/powerpoint/2010/main" val="2765004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2388051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1643853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165782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It is not supposed to be a one size fits all type of solution</a:t>
            </a:r>
          </a:p>
          <a:p>
            <a:r>
              <a:rPr lang="en-US" dirty="0"/>
              <a:t>We have built modular bits that can be taken and composed at every companies own discretion</a:t>
            </a:r>
          </a:p>
          <a:p>
            <a:r>
              <a:rPr lang="en-US" dirty="0"/>
              <a:t>Through the collaboration, you will have a wealth of expertise for like minded experts in the space to bounce ideas off of</a:t>
            </a:r>
          </a:p>
          <a:p>
            <a:r>
              <a:rPr lang="en-US" dirty="0"/>
              <a:t>At the same time, integration with the internals of your own IDPs at your own company is a responsibility that you will assume yourself</a:t>
            </a:r>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3106649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3395012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264617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1770070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8CE53F-23B0-4233-858D-1E853136EF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CB99A85-4C6F-4410-BA49-5E76D18210A0}"/>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8" name="TextBox 3">
            <a:extLst>
              <a:ext uri="{FF2B5EF4-FFF2-40B4-BE49-F238E27FC236}">
                <a16:creationId xmlns:a16="http://schemas.microsoft.com/office/drawing/2014/main" id="{61CFB355-AF71-43DF-9D2C-F4BBA12A74CE}"/>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6" name="Text Placeholder 15">
            <a:extLst>
              <a:ext uri="{FF2B5EF4-FFF2-40B4-BE49-F238E27FC236}">
                <a16:creationId xmlns:a16="http://schemas.microsoft.com/office/drawing/2014/main" id="{C9A1E31E-AF7A-45E2-9865-54922DD40888}"/>
              </a:ext>
            </a:extLst>
          </p:cNvPr>
          <p:cNvSpPr>
            <a:spLocks noGrp="1"/>
          </p:cNvSpPr>
          <p:nvPr>
            <p:ph type="body" sz="quarter" idx="10" hasCustomPrompt="1"/>
          </p:nvPr>
        </p:nvSpPr>
        <p:spPr>
          <a:xfrm>
            <a:off x="304800" y="2095500"/>
            <a:ext cx="604519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EYEBROW TEXT</a:t>
            </a:r>
          </a:p>
        </p:txBody>
      </p:sp>
      <p:sp>
        <p:nvSpPr>
          <p:cNvPr id="18" name="Text Placeholder 17">
            <a:extLst>
              <a:ext uri="{FF2B5EF4-FFF2-40B4-BE49-F238E27FC236}">
                <a16:creationId xmlns:a16="http://schemas.microsoft.com/office/drawing/2014/main" id="{9BEAEF26-5491-4FBC-ADF6-59BA58C71D5F}"/>
              </a:ext>
            </a:extLst>
          </p:cNvPr>
          <p:cNvSpPr>
            <a:spLocks noGrp="1"/>
          </p:cNvSpPr>
          <p:nvPr>
            <p:ph type="body" sz="quarter" idx="11" hasCustomPrompt="1"/>
          </p:nvPr>
        </p:nvSpPr>
        <p:spPr>
          <a:xfrm>
            <a:off x="304800" y="2362200"/>
            <a:ext cx="6045200" cy="2216378"/>
          </a:xfrm>
        </p:spPr>
        <p:txBody>
          <a:bodyPr/>
          <a:lstStyle>
            <a:lvl1pPr marL="0" indent="0">
              <a:buNone/>
              <a:defRPr sz="4800" b="1"/>
            </a:lvl1pPr>
            <a:lvl2pPr marL="228600" indent="0">
              <a:buNone/>
              <a:defRPr/>
            </a:lvl2pPr>
            <a:lvl3pPr marL="457200" indent="0">
              <a:buNone/>
              <a:defRPr/>
            </a:lvl3pPr>
            <a:lvl4pPr marL="685800" indent="0">
              <a:buNone/>
              <a:defRPr/>
            </a:lvl4pPr>
            <a:lvl5pPr marL="685800" indent="0">
              <a:buNone/>
              <a:defRPr/>
            </a:lvl5pPr>
          </a:lstStyle>
          <a:p>
            <a:pPr lvl="0"/>
            <a:r>
              <a:rPr lang="en-US" dirty="0"/>
              <a:t>Enter event messaging tagline</a:t>
            </a:r>
          </a:p>
        </p:txBody>
      </p:sp>
    </p:spTree>
    <p:extLst>
      <p:ext uri="{BB962C8B-B14F-4D97-AF65-F5344CB8AC3E}">
        <p14:creationId xmlns:p14="http://schemas.microsoft.com/office/powerpoint/2010/main" val="2524165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488" userDrawn="1">
          <p15:clr>
            <a:srgbClr val="FBAE40"/>
          </p15:clr>
        </p15:guide>
        <p15:guide id="3" orient="horz" pos="1320" userDrawn="1">
          <p15:clr>
            <a:srgbClr val="FBAE40"/>
          </p15:clr>
        </p15:guide>
        <p15:guide id="4" pos="216" userDrawn="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383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Tree>
    <p:extLst>
      <p:ext uri="{BB962C8B-B14F-4D97-AF65-F5344CB8AC3E}">
        <p14:creationId xmlns:p14="http://schemas.microsoft.com/office/powerpoint/2010/main" val="1438831015"/>
      </p:ext>
    </p:extLst>
  </p:cSld>
  <p:clrMapOvr>
    <a:masterClrMapping/>
  </p:clrMapOvr>
  <p:transition>
    <p:fade/>
  </p:transition>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4592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197511"/>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967519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6539557"/>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620610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2591065"/>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8506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48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8F4A31-0C05-4908-A39C-48B380ED253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8"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7" name="Picture 16">
            <a:extLst>
              <a:ext uri="{FF2B5EF4-FFF2-40B4-BE49-F238E27FC236}">
                <a16:creationId xmlns:a16="http://schemas.microsoft.com/office/drawing/2014/main" id="{57296453-03B5-4B67-B7F3-D38054E336F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8" name="TextBox 3">
            <a:extLst>
              <a:ext uri="{FF2B5EF4-FFF2-40B4-BE49-F238E27FC236}">
                <a16:creationId xmlns:a16="http://schemas.microsoft.com/office/drawing/2014/main" id="{D1C9C65D-B186-4365-83A2-B59B7AA4B217}"/>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0" name="Text Placeholder 11">
            <a:extLst>
              <a:ext uri="{FF2B5EF4-FFF2-40B4-BE49-F238E27FC236}">
                <a16:creationId xmlns:a16="http://schemas.microsoft.com/office/drawing/2014/main" id="{8BAF73F8-DD05-4CB0-940E-A26A2E3B3A7B}"/>
              </a:ext>
            </a:extLst>
          </p:cNvPr>
          <p:cNvSpPr>
            <a:spLocks noGrp="1"/>
          </p:cNvSpPr>
          <p:nvPr>
            <p:ph type="body" sz="quarter" idx="10" hasCustomPrompt="1"/>
          </p:nvPr>
        </p:nvSpPr>
        <p:spPr>
          <a:xfrm>
            <a:off x="322916" y="4495800"/>
            <a:ext cx="3702329" cy="369332"/>
          </a:xfrm>
        </p:spPr>
        <p:txBody>
          <a:bodyPr/>
          <a:lstStyle>
            <a:lvl1pPr marL="0" indent="0">
              <a:buNone/>
              <a:defRPr sz="2000" b="1" cap="none" spc="0" baseline="0"/>
            </a:lvl1pPr>
          </a:lstStyle>
          <a:p>
            <a:pPr lvl="0"/>
            <a:r>
              <a:rPr lang="en-US" dirty="0"/>
              <a:t>Speaker name</a:t>
            </a:r>
          </a:p>
        </p:txBody>
      </p:sp>
      <p:sp>
        <p:nvSpPr>
          <p:cNvPr id="11" name="Text Placeholder 15">
            <a:extLst>
              <a:ext uri="{FF2B5EF4-FFF2-40B4-BE49-F238E27FC236}">
                <a16:creationId xmlns:a16="http://schemas.microsoft.com/office/drawing/2014/main" id="{C1223680-8C25-4292-A72B-287D5B05F701}"/>
              </a:ext>
            </a:extLst>
          </p:cNvPr>
          <p:cNvSpPr>
            <a:spLocks noGrp="1"/>
          </p:cNvSpPr>
          <p:nvPr>
            <p:ph type="body" sz="quarter" idx="12" hasCustomPrompt="1"/>
          </p:nvPr>
        </p:nvSpPr>
        <p:spPr>
          <a:xfrm>
            <a:off x="322916" y="4869862"/>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2363368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32" userDrawn="1">
          <p15:clr>
            <a:srgbClr val="FBAE40"/>
          </p15:clr>
        </p15:guide>
        <p15:guide id="2" pos="216" userDrawn="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35861"/>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pic>
        <p:nvPicPr>
          <p:cNvPr id="5" name="Picture 4">
            <a:extLst>
              <a:ext uri="{FF2B5EF4-FFF2-40B4-BE49-F238E27FC236}">
                <a16:creationId xmlns:a16="http://schemas.microsoft.com/office/drawing/2014/main" id="{729FD16D-D8F9-4F10-B574-0FC3BF802660}"/>
              </a:ext>
            </a:extLst>
          </p:cNvPr>
          <p:cNvPicPr>
            <a:picLocks noChangeAspect="1"/>
          </p:cNvPicPr>
          <p:nvPr userDrawn="1"/>
        </p:nvPicPr>
        <p:blipFill rotWithShape="1">
          <a:blip r:embed="rId3"/>
          <a:srcRect l="35703" t="24880" r="35938" b="57963"/>
          <a:stretch/>
        </p:blipFill>
        <p:spPr>
          <a:xfrm>
            <a:off x="282575" y="881645"/>
            <a:ext cx="874741" cy="627899"/>
          </a:xfrm>
          <a:prstGeom prst="rect">
            <a:avLst/>
          </a:prstGeom>
        </p:spPr>
      </p:pic>
    </p:spTree>
    <p:extLst>
      <p:ext uri="{BB962C8B-B14F-4D97-AF65-F5344CB8AC3E}">
        <p14:creationId xmlns:p14="http://schemas.microsoft.com/office/powerpoint/2010/main" val="3725096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userDrawn="1">
          <p15:clr>
            <a:srgbClr val="FBAE40"/>
          </p15:clr>
        </p15:guide>
        <p15:guide id="2" pos="5880"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1395517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spTree>
    <p:extLst>
      <p:ext uri="{BB962C8B-B14F-4D97-AF65-F5344CB8AC3E}">
        <p14:creationId xmlns:p14="http://schemas.microsoft.com/office/powerpoint/2010/main" val="30750604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3097213"/>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22336286"/>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843256118"/>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1B56576-1E77-4AAD-BEFB-F145FC6BB14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942142"/>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7200" b="1" i="0" spc="-3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pic>
        <p:nvPicPr>
          <p:cNvPr id="41" name="Picture 40">
            <a:extLst>
              <a:ext uri="{FF2B5EF4-FFF2-40B4-BE49-F238E27FC236}">
                <a16:creationId xmlns:a16="http://schemas.microsoft.com/office/drawing/2014/main" id="{58273748-B30F-4207-A007-FE5CB4A185C1}"/>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44" name="TextBox 3">
            <a:extLst>
              <a:ext uri="{FF2B5EF4-FFF2-40B4-BE49-F238E27FC236}">
                <a16:creationId xmlns:a16="http://schemas.microsoft.com/office/drawing/2014/main" id="{C6645785-29C1-44B9-B7E4-48D789B97C76}"/>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Tree>
    <p:extLst>
      <p:ext uri="{BB962C8B-B14F-4D97-AF65-F5344CB8AC3E}">
        <p14:creationId xmlns:p14="http://schemas.microsoft.com/office/powerpoint/2010/main" val="3645706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5114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78971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Two Speakers">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11BD26D-D907-4B06-847D-040B61DB62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7"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7" name="Picture 16">
            <a:extLst>
              <a:ext uri="{FF2B5EF4-FFF2-40B4-BE49-F238E27FC236}">
                <a16:creationId xmlns:a16="http://schemas.microsoft.com/office/drawing/2014/main" id="{077F3A67-660E-4EB9-89F3-3F22EEDB588A}"/>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8" name="TextBox 3">
            <a:extLst>
              <a:ext uri="{FF2B5EF4-FFF2-40B4-BE49-F238E27FC236}">
                <a16:creationId xmlns:a16="http://schemas.microsoft.com/office/drawing/2014/main" id="{CEB99C67-A2D4-49A5-8A04-3CE273D1A1FE}"/>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1" name="Text Placeholder 11">
            <a:extLst>
              <a:ext uri="{FF2B5EF4-FFF2-40B4-BE49-F238E27FC236}">
                <a16:creationId xmlns:a16="http://schemas.microsoft.com/office/drawing/2014/main" id="{2F6F610C-F2C4-47EA-B581-107325EFEA0F}"/>
              </a:ext>
            </a:extLst>
          </p:cNvPr>
          <p:cNvSpPr>
            <a:spLocks noGrp="1"/>
          </p:cNvSpPr>
          <p:nvPr>
            <p:ph type="body" sz="quarter" idx="10" hasCustomPrompt="1"/>
          </p:nvPr>
        </p:nvSpPr>
        <p:spPr>
          <a:xfrm>
            <a:off x="322916" y="4495800"/>
            <a:ext cx="3702329" cy="369332"/>
          </a:xfrm>
        </p:spPr>
        <p:txBody>
          <a:bodyPr/>
          <a:lstStyle>
            <a:lvl1pPr marL="0" indent="0">
              <a:buNone/>
              <a:defRPr sz="2000" b="1" cap="none" spc="0" baseline="0"/>
            </a:lvl1pPr>
          </a:lstStyle>
          <a:p>
            <a:pPr lvl="0"/>
            <a:r>
              <a:rPr lang="en-US" dirty="0"/>
              <a:t>Speaker name</a:t>
            </a:r>
          </a:p>
        </p:txBody>
      </p:sp>
      <p:sp>
        <p:nvSpPr>
          <p:cNvPr id="13" name="Text Placeholder 15">
            <a:extLst>
              <a:ext uri="{FF2B5EF4-FFF2-40B4-BE49-F238E27FC236}">
                <a16:creationId xmlns:a16="http://schemas.microsoft.com/office/drawing/2014/main" id="{F268D7B6-45A7-4EC5-93D0-A3867A18F5EC}"/>
              </a:ext>
            </a:extLst>
          </p:cNvPr>
          <p:cNvSpPr>
            <a:spLocks noGrp="1"/>
          </p:cNvSpPr>
          <p:nvPr>
            <p:ph type="body" sz="quarter" idx="12" hasCustomPrompt="1"/>
          </p:nvPr>
        </p:nvSpPr>
        <p:spPr>
          <a:xfrm>
            <a:off x="322916" y="4869861"/>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5" name="Text Placeholder 3">
            <a:extLst>
              <a:ext uri="{FF2B5EF4-FFF2-40B4-BE49-F238E27FC236}">
                <a16:creationId xmlns:a16="http://schemas.microsoft.com/office/drawing/2014/main" id="{36CBB7AB-070C-41D0-93A5-E074FF84DC7A}"/>
              </a:ext>
            </a:extLst>
          </p:cNvPr>
          <p:cNvSpPr>
            <a:spLocks noGrp="1"/>
          </p:cNvSpPr>
          <p:nvPr>
            <p:ph type="body" sz="quarter" idx="13" hasCustomPrompt="1"/>
          </p:nvPr>
        </p:nvSpPr>
        <p:spPr>
          <a:xfrm>
            <a:off x="4456766" y="4495800"/>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19" name="Text Placeholder 5">
            <a:extLst>
              <a:ext uri="{FF2B5EF4-FFF2-40B4-BE49-F238E27FC236}">
                <a16:creationId xmlns:a16="http://schemas.microsoft.com/office/drawing/2014/main" id="{5E66EE0B-4B52-444D-B4C0-49D33F6DF92A}"/>
              </a:ext>
            </a:extLst>
          </p:cNvPr>
          <p:cNvSpPr>
            <a:spLocks noGrp="1"/>
          </p:cNvSpPr>
          <p:nvPr>
            <p:ph type="body" sz="quarter" idx="14" hasCustomPrompt="1"/>
          </p:nvPr>
        </p:nvSpPr>
        <p:spPr>
          <a:xfrm>
            <a:off x="4456766" y="4869861"/>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9156368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832" userDrawn="1">
          <p15:clr>
            <a:srgbClr val="FBAE40"/>
          </p15:clr>
        </p15:guide>
        <p15:guide id="3" pos="216" userDrawn="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3271385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49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Three Speakers">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79D262D-8E77-48FD-8F71-B03E0E401CE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8"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5" name="Picture 14">
            <a:extLst>
              <a:ext uri="{FF2B5EF4-FFF2-40B4-BE49-F238E27FC236}">
                <a16:creationId xmlns:a16="http://schemas.microsoft.com/office/drawing/2014/main" id="{D5B89917-3915-417D-9151-C55D555DBAF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7" name="TextBox 3">
            <a:extLst>
              <a:ext uri="{FF2B5EF4-FFF2-40B4-BE49-F238E27FC236}">
                <a16:creationId xmlns:a16="http://schemas.microsoft.com/office/drawing/2014/main" id="{023A1FD8-09EC-4B89-A24D-FBE9511D76D7}"/>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3" name="Text Placeholder 11">
            <a:extLst>
              <a:ext uri="{FF2B5EF4-FFF2-40B4-BE49-F238E27FC236}">
                <a16:creationId xmlns:a16="http://schemas.microsoft.com/office/drawing/2014/main" id="{C257899D-BBF0-4E49-AEFA-CCBB1787EF4C}"/>
              </a:ext>
            </a:extLst>
          </p:cNvPr>
          <p:cNvSpPr>
            <a:spLocks noGrp="1"/>
          </p:cNvSpPr>
          <p:nvPr>
            <p:ph type="body" sz="quarter" idx="10" hasCustomPrompt="1"/>
          </p:nvPr>
        </p:nvSpPr>
        <p:spPr>
          <a:xfrm>
            <a:off x="322917" y="4495800"/>
            <a:ext cx="2661369" cy="369332"/>
          </a:xfrm>
        </p:spPr>
        <p:txBody>
          <a:bodyPr/>
          <a:lstStyle>
            <a:lvl1pPr marL="0" indent="0">
              <a:buNone/>
              <a:defRPr sz="2000" b="1" cap="none" spc="0" baseline="0"/>
            </a:lvl1pPr>
          </a:lstStyle>
          <a:p>
            <a:pPr lvl="0"/>
            <a:r>
              <a:rPr lang="en-US" dirty="0"/>
              <a:t>Speaker name</a:t>
            </a:r>
          </a:p>
        </p:txBody>
      </p:sp>
      <p:sp>
        <p:nvSpPr>
          <p:cNvPr id="18" name="Text Placeholder 15">
            <a:extLst>
              <a:ext uri="{FF2B5EF4-FFF2-40B4-BE49-F238E27FC236}">
                <a16:creationId xmlns:a16="http://schemas.microsoft.com/office/drawing/2014/main" id="{6A50459A-E7D5-4201-B9E1-5E35B0E6F329}"/>
              </a:ext>
            </a:extLst>
          </p:cNvPr>
          <p:cNvSpPr>
            <a:spLocks noGrp="1"/>
          </p:cNvSpPr>
          <p:nvPr>
            <p:ph type="body" sz="quarter" idx="12" hasCustomPrompt="1"/>
          </p:nvPr>
        </p:nvSpPr>
        <p:spPr>
          <a:xfrm>
            <a:off x="322917"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20" name="Text Placeholder 3">
            <a:extLst>
              <a:ext uri="{FF2B5EF4-FFF2-40B4-BE49-F238E27FC236}">
                <a16:creationId xmlns:a16="http://schemas.microsoft.com/office/drawing/2014/main" id="{BFC9D757-AB08-4573-812B-48F15DCA8FE4}"/>
              </a:ext>
            </a:extLst>
          </p:cNvPr>
          <p:cNvSpPr>
            <a:spLocks noGrp="1"/>
          </p:cNvSpPr>
          <p:nvPr>
            <p:ph type="body" sz="quarter" idx="13" hasCustomPrompt="1"/>
          </p:nvPr>
        </p:nvSpPr>
        <p:spPr>
          <a:xfrm>
            <a:off x="3129724" y="4495800"/>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21" name="Text Placeholder 4">
            <a:extLst>
              <a:ext uri="{FF2B5EF4-FFF2-40B4-BE49-F238E27FC236}">
                <a16:creationId xmlns:a16="http://schemas.microsoft.com/office/drawing/2014/main" id="{376ED4C5-77AB-432A-85F0-AFD84590D5A5}"/>
              </a:ext>
            </a:extLst>
          </p:cNvPr>
          <p:cNvSpPr>
            <a:spLocks noGrp="1"/>
          </p:cNvSpPr>
          <p:nvPr>
            <p:ph type="body" sz="quarter" idx="15" hasCustomPrompt="1"/>
          </p:nvPr>
        </p:nvSpPr>
        <p:spPr>
          <a:xfrm>
            <a:off x="5936531" y="4495800"/>
            <a:ext cx="2661369" cy="369332"/>
          </a:xfrm>
        </p:spPr>
        <p:txBody>
          <a:bodyPr/>
          <a:lstStyle>
            <a:lvl1pPr marL="0" indent="0">
              <a:buNone/>
              <a:defRPr sz="2000" b="1"/>
            </a:lvl1pPr>
          </a:lstStyle>
          <a:p>
            <a:pPr lvl="0"/>
            <a:r>
              <a:rPr lang="en-US" dirty="0"/>
              <a:t>Speaker name</a:t>
            </a:r>
          </a:p>
        </p:txBody>
      </p:sp>
      <p:sp>
        <p:nvSpPr>
          <p:cNvPr id="22" name="Text Placeholder 15">
            <a:extLst>
              <a:ext uri="{FF2B5EF4-FFF2-40B4-BE49-F238E27FC236}">
                <a16:creationId xmlns:a16="http://schemas.microsoft.com/office/drawing/2014/main" id="{13C7052E-2C68-4AEE-8D02-D9D821BF7F0C}"/>
              </a:ext>
            </a:extLst>
          </p:cNvPr>
          <p:cNvSpPr>
            <a:spLocks noGrp="1"/>
          </p:cNvSpPr>
          <p:nvPr>
            <p:ph type="body" sz="quarter" idx="16" hasCustomPrompt="1"/>
          </p:nvPr>
        </p:nvSpPr>
        <p:spPr>
          <a:xfrm>
            <a:off x="3129724"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23" name="Text Placeholder 15">
            <a:extLst>
              <a:ext uri="{FF2B5EF4-FFF2-40B4-BE49-F238E27FC236}">
                <a16:creationId xmlns:a16="http://schemas.microsoft.com/office/drawing/2014/main" id="{F28C4087-E218-4DE5-9EE8-4AE28BDB6CB8}"/>
              </a:ext>
            </a:extLst>
          </p:cNvPr>
          <p:cNvSpPr>
            <a:spLocks noGrp="1"/>
          </p:cNvSpPr>
          <p:nvPr>
            <p:ph type="body" sz="quarter" idx="17" hasCustomPrompt="1"/>
          </p:nvPr>
        </p:nvSpPr>
        <p:spPr>
          <a:xfrm>
            <a:off x="5936531"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1642970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832" userDrawn="1">
          <p15:clr>
            <a:srgbClr val="FBAE40"/>
          </p15:clr>
        </p15:guide>
        <p15:guide id="3" pos="216"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spTree>
    <p:extLst>
      <p:ext uri="{BB962C8B-B14F-4D97-AF65-F5344CB8AC3E}">
        <p14:creationId xmlns:p14="http://schemas.microsoft.com/office/powerpoint/2010/main" val="636630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23924143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Tree>
    <p:extLst>
      <p:ext uri="{BB962C8B-B14F-4D97-AF65-F5344CB8AC3E}">
        <p14:creationId xmlns:p14="http://schemas.microsoft.com/office/powerpoint/2010/main" val="3977807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Tree>
    <p:extLst>
      <p:ext uri="{BB962C8B-B14F-4D97-AF65-F5344CB8AC3E}">
        <p14:creationId xmlns:p14="http://schemas.microsoft.com/office/powerpoint/2010/main" val="68337013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Tree>
    <p:extLst>
      <p:ext uri="{BB962C8B-B14F-4D97-AF65-F5344CB8AC3E}">
        <p14:creationId xmlns:p14="http://schemas.microsoft.com/office/powerpoint/2010/main" val="2230036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4/18/24</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pic>
        <p:nvPicPr>
          <p:cNvPr id="8" name="Picture 7">
            <a:extLst>
              <a:ext uri="{FF2B5EF4-FFF2-40B4-BE49-F238E27FC236}">
                <a16:creationId xmlns:a16="http://schemas.microsoft.com/office/drawing/2014/main" id="{FF33A955-3B5A-4D3B-8E9F-1BB9D1E1D77C}"/>
              </a:ext>
            </a:extLst>
          </p:cNvPr>
          <p:cNvPicPr>
            <a:picLocks noChangeAspect="1"/>
          </p:cNvPicPr>
          <p:nvPr userDrawn="1"/>
        </p:nvPicPr>
        <p:blipFill>
          <a:blip r:embed="rId33"/>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830281414"/>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4" r:id="rId7"/>
    <p:sldLayoutId id="2147483665" r:id="rId8"/>
    <p:sldLayoutId id="2147483655" r:id="rId9"/>
    <p:sldLayoutId id="2147483650" r:id="rId10"/>
    <p:sldLayoutId id="2147483666" r:id="rId11"/>
    <p:sldLayoutId id="2147483667" r:id="rId12"/>
    <p:sldLayoutId id="2147483668" r:id="rId13"/>
    <p:sldLayoutId id="2147483669" r:id="rId14"/>
    <p:sldLayoutId id="2147483652" r:id="rId15"/>
    <p:sldLayoutId id="2147483670" r:id="rId16"/>
    <p:sldLayoutId id="2147483671" r:id="rId17"/>
    <p:sldLayoutId id="2147483672" r:id="rId18"/>
    <p:sldLayoutId id="2147483673" r:id="rId19"/>
    <p:sldLayoutId id="2147483674" r:id="rId20"/>
    <p:sldLayoutId id="2147483675" r:id="rId21"/>
    <p:sldLayoutId id="2147483651" r:id="rId22"/>
    <p:sldLayoutId id="2147483677" r:id="rId23"/>
    <p:sldLayoutId id="2147483653" r:id="rId24"/>
    <p:sldLayoutId id="2147483656" r:id="rId25"/>
    <p:sldLayoutId id="2147483657" r:id="rId26"/>
    <p:sldLayoutId id="2147483678" r:id="rId27"/>
    <p:sldLayoutId id="2147483658" r:id="rId28"/>
    <p:sldLayoutId id="2147483659" r:id="rId29"/>
    <p:sldLayoutId id="2147483680" r:id="rId30"/>
    <p:sldLayoutId id="2147483689" r:id="rId31"/>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userDrawn="1">
          <p15:clr>
            <a:srgbClr val="F26B43"/>
          </p15:clr>
        </p15:guide>
        <p15:guide id="4" orient="horz" pos="3912" userDrawn="1">
          <p15:clr>
            <a:srgbClr val="F26B43"/>
          </p15:clr>
        </p15:guide>
        <p15:guide id="5" pos="192" userDrawn="1">
          <p15:clr>
            <a:srgbClr val="F26B43"/>
          </p15:clr>
        </p15:guide>
        <p15:guide id="6" pos="7488" userDrawn="1">
          <p15:clr>
            <a:srgbClr val="F26B43"/>
          </p15:clr>
        </p15:guide>
        <p15:guide id="7"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2.png"/><Relationship Id="rId7" Type="http://schemas.microsoft.com/office/2007/relationships/hdphoto" Target="../media/hdphoto3.wdp"/><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41.png"/><Relationship Id="rId11" Type="http://schemas.openxmlformats.org/officeDocument/2006/relationships/image" Target="../media/image44.png"/><Relationship Id="rId5" Type="http://schemas.microsoft.com/office/2007/relationships/hdphoto" Target="../media/hdphoto2.wdp"/><Relationship Id="rId10" Type="http://schemas.openxmlformats.org/officeDocument/2006/relationships/image" Target="../media/image43.png"/><Relationship Id="rId4" Type="http://schemas.openxmlformats.org/officeDocument/2006/relationships/image" Target="../media/image40.png"/><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2.png"/><Relationship Id="rId7" Type="http://schemas.microsoft.com/office/2007/relationships/hdphoto" Target="../media/hdphoto6.wdp"/><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41.png"/><Relationship Id="rId11" Type="http://schemas.openxmlformats.org/officeDocument/2006/relationships/image" Target="../media/image44.png"/><Relationship Id="rId5" Type="http://schemas.microsoft.com/office/2007/relationships/hdphoto" Target="../media/hdphoto5.wdp"/><Relationship Id="rId10" Type="http://schemas.openxmlformats.org/officeDocument/2006/relationships/image" Target="../media/image43.png"/><Relationship Id="rId4" Type="http://schemas.openxmlformats.org/officeDocument/2006/relationships/image" Target="../media/image40.png"/><Relationship Id="rId9"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CA3F31C9-9A83-2C31-1938-910DBA3DF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49956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691FF65-8938-963C-C5FA-6569DE1F5CCF}"/>
              </a:ext>
            </a:extLst>
          </p:cNvPr>
          <p:cNvSpPr/>
          <p:nvPr/>
        </p:nvSpPr>
        <p:spPr>
          <a:xfrm>
            <a:off x="9252642" y="5521446"/>
            <a:ext cx="2634558" cy="1561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5" name="Picture 4">
            <a:extLst>
              <a:ext uri="{FF2B5EF4-FFF2-40B4-BE49-F238E27FC236}">
                <a16:creationId xmlns:a16="http://schemas.microsoft.com/office/drawing/2014/main" id="{BF63DB57-5113-AFE7-3E24-0FEDFF7302BE}"/>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270593" y="5332104"/>
            <a:ext cx="2616607" cy="1940405"/>
          </a:xfrm>
          <a:prstGeom prst="rect">
            <a:avLst/>
          </a:prstGeom>
        </p:spPr>
      </p:pic>
    </p:spTree>
    <p:extLst>
      <p:ext uri="{BB962C8B-B14F-4D97-AF65-F5344CB8AC3E}">
        <p14:creationId xmlns:p14="http://schemas.microsoft.com/office/powerpoint/2010/main" val="27179655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E45730-0421-BE2B-1012-D851082CC574}"/>
              </a:ext>
            </a:extLst>
          </p:cNvPr>
          <p:cNvSpPr txBox="1"/>
          <p:nvPr/>
        </p:nvSpPr>
        <p:spPr>
          <a:xfrm>
            <a:off x="777435" y="1902146"/>
            <a:ext cx="5185610" cy="3785652"/>
          </a:xfrm>
          <a:prstGeom prst="rect">
            <a:avLst/>
          </a:prstGeom>
          <a:noFill/>
        </p:spPr>
        <p:txBody>
          <a:bodyPr wrap="square">
            <a:spAutoFit/>
          </a:bodyPr>
          <a:lstStyle/>
          <a:p>
            <a:r>
              <a:rPr lang="en-US" sz="4000" b="0" i="0" dirty="0">
                <a:solidFill>
                  <a:srgbClr val="D1D5DB"/>
                </a:solidFill>
                <a:effectLst/>
                <a:latin typeface="Söhne"/>
              </a:rPr>
              <a:t>is an operating system made from a software collection that is based upon </a:t>
            </a:r>
            <a:r>
              <a:rPr lang="en-US" sz="4000" b="0" i="0" dirty="0">
                <a:solidFill>
                  <a:srgbClr val="FFC101"/>
                </a:solidFill>
                <a:effectLst/>
                <a:latin typeface="Söhne"/>
              </a:rPr>
              <a:t>the Linux kernel </a:t>
            </a:r>
            <a:r>
              <a:rPr lang="en-US" sz="4000" b="0" i="0" dirty="0">
                <a:solidFill>
                  <a:srgbClr val="D1D5DB"/>
                </a:solidFill>
                <a:effectLst/>
                <a:latin typeface="Söhne"/>
              </a:rPr>
              <a:t>and, often, a package management system. </a:t>
            </a:r>
            <a:endParaRPr lang="en-US" sz="4000" dirty="0"/>
          </a:p>
        </p:txBody>
      </p:sp>
      <p:sp>
        <p:nvSpPr>
          <p:cNvPr id="5" name="TextBox 4">
            <a:extLst>
              <a:ext uri="{FF2B5EF4-FFF2-40B4-BE49-F238E27FC236}">
                <a16:creationId xmlns:a16="http://schemas.microsoft.com/office/drawing/2014/main" id="{FA3466BE-8DE0-D74D-C5E4-42F4FB9D860A}"/>
              </a:ext>
            </a:extLst>
          </p:cNvPr>
          <p:cNvSpPr txBox="1"/>
          <p:nvPr/>
        </p:nvSpPr>
        <p:spPr>
          <a:xfrm>
            <a:off x="409074" y="935102"/>
            <a:ext cx="6100010" cy="830997"/>
          </a:xfrm>
          <a:prstGeom prst="rect">
            <a:avLst/>
          </a:prstGeom>
          <a:noFill/>
        </p:spPr>
        <p:txBody>
          <a:bodyPr wrap="square">
            <a:spAutoFit/>
          </a:bodyPr>
          <a:lstStyle/>
          <a:p>
            <a:r>
              <a:rPr lang="en-US" sz="4800" i="0" dirty="0">
                <a:solidFill>
                  <a:srgbClr val="D1D5DB"/>
                </a:solidFill>
                <a:effectLst/>
                <a:latin typeface="Söhne"/>
              </a:rPr>
              <a:t>A </a:t>
            </a:r>
            <a:r>
              <a:rPr lang="en-US" sz="4800" b="1" i="0" dirty="0">
                <a:solidFill>
                  <a:srgbClr val="FFC000"/>
                </a:solidFill>
                <a:effectLst/>
                <a:latin typeface="Söhne"/>
              </a:rPr>
              <a:t>Linux distro</a:t>
            </a:r>
            <a:r>
              <a:rPr lang="en-US" sz="4800" b="0" i="0" dirty="0">
                <a:solidFill>
                  <a:srgbClr val="D1D5DB"/>
                </a:solidFill>
                <a:effectLst/>
                <a:latin typeface="Söhne"/>
              </a:rPr>
              <a:t> </a:t>
            </a:r>
          </a:p>
        </p:txBody>
      </p:sp>
      <p:pic>
        <p:nvPicPr>
          <p:cNvPr id="1026" name="Picture 2" descr="What is Linux? Everything You Need to Know (2023)">
            <a:extLst>
              <a:ext uri="{FF2B5EF4-FFF2-40B4-BE49-F238E27FC236}">
                <a16:creationId xmlns:a16="http://schemas.microsoft.com/office/drawing/2014/main" id="{A5EE9AE5-65F8-044C-755F-2E9BF45911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36" r="32565"/>
          <a:stretch/>
        </p:blipFill>
        <p:spPr bwMode="auto">
          <a:xfrm>
            <a:off x="4134680" y="-1"/>
            <a:ext cx="1443874" cy="16501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49E77F-9B2D-9968-7C9E-38F83A9E14B5}"/>
              </a:ext>
            </a:extLst>
          </p:cNvPr>
          <p:cNvSpPr txBox="1"/>
          <p:nvPr/>
        </p:nvSpPr>
        <p:spPr>
          <a:xfrm>
            <a:off x="6314841" y="1902146"/>
            <a:ext cx="5185610" cy="3785652"/>
          </a:xfrm>
          <a:prstGeom prst="rect">
            <a:avLst/>
          </a:prstGeom>
          <a:noFill/>
        </p:spPr>
        <p:txBody>
          <a:bodyPr wrap="square">
            <a:spAutoFit/>
          </a:bodyPr>
          <a:lstStyle/>
          <a:p>
            <a:r>
              <a:rPr lang="en-US" sz="4000" b="0" i="0" dirty="0">
                <a:solidFill>
                  <a:srgbClr val="D1D5DB"/>
                </a:solidFill>
                <a:effectLst/>
                <a:latin typeface="Söhne"/>
              </a:rPr>
              <a:t>is a developer platform made from a software collection that is based upon </a:t>
            </a:r>
            <a:r>
              <a:rPr lang="en-US" sz="4000" b="0" i="1" dirty="0">
                <a:solidFill>
                  <a:srgbClr val="4A86D2"/>
                </a:solidFill>
                <a:effectLst/>
                <a:latin typeface="Söhne"/>
              </a:rPr>
              <a:t>Kubernetes</a:t>
            </a:r>
            <a:r>
              <a:rPr lang="en-US" sz="4000" b="0" i="0" dirty="0">
                <a:solidFill>
                  <a:srgbClr val="D1D5DB"/>
                </a:solidFill>
                <a:effectLst/>
                <a:latin typeface="Söhne"/>
              </a:rPr>
              <a:t>, as well as a package management system. </a:t>
            </a:r>
            <a:endParaRPr lang="en-US" sz="4000" dirty="0"/>
          </a:p>
        </p:txBody>
      </p:sp>
      <p:sp>
        <p:nvSpPr>
          <p:cNvPr id="4" name="TextBox 3">
            <a:extLst>
              <a:ext uri="{FF2B5EF4-FFF2-40B4-BE49-F238E27FC236}">
                <a16:creationId xmlns:a16="http://schemas.microsoft.com/office/drawing/2014/main" id="{E8CFEB75-BF13-6021-7726-77537B84022F}"/>
              </a:ext>
            </a:extLst>
          </p:cNvPr>
          <p:cNvSpPr txBox="1"/>
          <p:nvPr/>
        </p:nvSpPr>
        <p:spPr>
          <a:xfrm>
            <a:off x="5963045" y="935102"/>
            <a:ext cx="6100010" cy="830997"/>
          </a:xfrm>
          <a:prstGeom prst="rect">
            <a:avLst/>
          </a:prstGeom>
          <a:noFill/>
        </p:spPr>
        <p:txBody>
          <a:bodyPr wrap="square">
            <a:spAutoFit/>
          </a:bodyPr>
          <a:lstStyle/>
          <a:p>
            <a:r>
              <a:rPr lang="en-US" sz="4800" dirty="0">
                <a:solidFill>
                  <a:schemeClr val="tx2">
                    <a:lumMod val="90000"/>
                  </a:schemeClr>
                </a:solidFill>
                <a:latin typeface="Söhne"/>
              </a:rPr>
              <a:t>An</a:t>
            </a:r>
            <a:r>
              <a:rPr lang="en-US" sz="4800" b="1" dirty="0">
                <a:solidFill>
                  <a:srgbClr val="4A86D2"/>
                </a:solidFill>
                <a:latin typeface="Söhne"/>
              </a:rPr>
              <a:t> IDP Distribution</a:t>
            </a:r>
            <a:endParaRPr lang="en-US" sz="4800" b="0" i="0" dirty="0">
              <a:solidFill>
                <a:srgbClr val="4A86D2"/>
              </a:solidFill>
              <a:effectLst/>
              <a:latin typeface="Söhne"/>
            </a:endParaRPr>
          </a:p>
        </p:txBody>
      </p:sp>
      <p:pic>
        <p:nvPicPr>
          <p:cNvPr id="6" name="Picture 5">
            <a:extLst>
              <a:ext uri="{FF2B5EF4-FFF2-40B4-BE49-F238E27FC236}">
                <a16:creationId xmlns:a16="http://schemas.microsoft.com/office/drawing/2014/main" id="{8D206921-0797-E1C3-2AF0-8CC26D4B9AEA}"/>
              </a:ext>
            </a:extLst>
          </p:cNvPr>
          <p:cNvPicPr>
            <a:picLocks noChangeAspect="1"/>
          </p:cNvPicPr>
          <p:nvPr/>
        </p:nvPicPr>
        <p:blipFill>
          <a:blip r:embed="rId4"/>
          <a:stretch>
            <a:fillRect/>
          </a:stretch>
        </p:blipFill>
        <p:spPr>
          <a:xfrm>
            <a:off x="10935296" y="0"/>
            <a:ext cx="1256704" cy="1650141"/>
          </a:xfrm>
          <a:prstGeom prst="rect">
            <a:avLst/>
          </a:prstGeom>
        </p:spPr>
      </p:pic>
    </p:spTree>
    <p:extLst>
      <p:ext uri="{BB962C8B-B14F-4D97-AF65-F5344CB8AC3E}">
        <p14:creationId xmlns:p14="http://schemas.microsoft.com/office/powerpoint/2010/main" val="193580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EC54C-C0CD-BC73-3168-B7943E2C57C6}"/>
              </a:ext>
            </a:extLst>
          </p:cNvPr>
          <p:cNvSpPr txBox="1"/>
          <p:nvPr/>
        </p:nvSpPr>
        <p:spPr>
          <a:xfrm>
            <a:off x="413327" y="2644170"/>
            <a:ext cx="6100010" cy="1569660"/>
          </a:xfrm>
          <a:prstGeom prst="rect">
            <a:avLst/>
          </a:prstGeom>
          <a:noFill/>
        </p:spPr>
        <p:txBody>
          <a:bodyPr wrap="square">
            <a:spAutoFit/>
          </a:bodyPr>
          <a:lstStyle/>
          <a:p>
            <a:pPr algn="ctr"/>
            <a:r>
              <a:rPr lang="en-US" sz="4800" b="1" i="0" dirty="0">
                <a:solidFill>
                  <a:srgbClr val="D1D5DB"/>
                </a:solidFill>
                <a:effectLst/>
                <a:latin typeface="Söhne"/>
              </a:rPr>
              <a:t>Building</a:t>
            </a:r>
            <a:br>
              <a:rPr lang="en-US" sz="4800" b="1" i="0" dirty="0">
                <a:solidFill>
                  <a:srgbClr val="D1D5DB"/>
                </a:solidFill>
                <a:effectLst/>
                <a:latin typeface="Söhne"/>
              </a:rPr>
            </a:br>
            <a:r>
              <a:rPr lang="en-US" sz="4800" b="1" i="0" dirty="0">
                <a:solidFill>
                  <a:srgbClr val="D1D5DB"/>
                </a:solidFill>
                <a:effectLst/>
                <a:latin typeface="Söhne"/>
              </a:rPr>
              <a:t>the </a:t>
            </a:r>
            <a:r>
              <a:rPr lang="en-US" sz="4800" b="1" dirty="0">
                <a:solidFill>
                  <a:srgbClr val="D1D5DB"/>
                </a:solidFill>
                <a:latin typeface="Söhne"/>
              </a:rPr>
              <a:t>Stack</a:t>
            </a:r>
            <a:endParaRPr lang="en-US" sz="4800" b="1" i="0" dirty="0">
              <a:solidFill>
                <a:srgbClr val="D1D5DB"/>
              </a:solidFill>
              <a:effectLst/>
              <a:latin typeface="Söhne"/>
            </a:endParaRPr>
          </a:p>
        </p:txBody>
      </p:sp>
      <p:pic>
        <p:nvPicPr>
          <p:cNvPr id="4" name="Picture 8" descr="A conceptual image showing a developer testing the stability of stacked up boxes, each labeled with different development tasks such as coding, debugging, and project management. The Caucasian male with short brown hair is carefully examining a tall stack of these glowing boxes, pressing on one to check its stability. The workspace is dimly lit, emphasizing the illuminated boxes. This scene symbolizes the meticulous process of ensuring each aspect of software development works together seamlessly in a testing environment.">
            <a:extLst>
              <a:ext uri="{FF2B5EF4-FFF2-40B4-BE49-F238E27FC236}">
                <a16:creationId xmlns:a16="http://schemas.microsoft.com/office/drawing/2014/main" id="{0D004391-ADA6-106D-06E5-33E51716D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556"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1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4FAABBE-8A18-453B-624C-B6226AF21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781" y="0"/>
            <a:ext cx="3589020" cy="2844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itle 1">
            <a:extLst>
              <a:ext uri="{FF2B5EF4-FFF2-40B4-BE49-F238E27FC236}">
                <a16:creationId xmlns:a16="http://schemas.microsoft.com/office/drawing/2014/main" id="{06DFB332-4EB2-BC96-5B56-55FDA1565418}"/>
              </a:ext>
            </a:extLst>
          </p:cNvPr>
          <p:cNvSpPr txBox="1">
            <a:spLocks/>
          </p:cNvSpPr>
          <p:nvPr/>
        </p:nvSpPr>
        <p:spPr>
          <a:xfrm>
            <a:off x="471435" y="1386399"/>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err="1"/>
              <a:t>idpBuilder</a:t>
            </a:r>
            <a:endParaRPr lang="en-US" dirty="0"/>
          </a:p>
        </p:txBody>
      </p:sp>
      <p:sp>
        <p:nvSpPr>
          <p:cNvPr id="4" name="TextBox 3">
            <a:extLst>
              <a:ext uri="{FF2B5EF4-FFF2-40B4-BE49-F238E27FC236}">
                <a16:creationId xmlns:a16="http://schemas.microsoft.com/office/drawing/2014/main" id="{A8D97C92-61F0-2111-3066-24AE9427DAFB}"/>
              </a:ext>
            </a:extLst>
          </p:cNvPr>
          <p:cNvSpPr txBox="1"/>
          <p:nvPr/>
        </p:nvSpPr>
        <p:spPr>
          <a:xfrm>
            <a:off x="300047" y="1980398"/>
            <a:ext cx="4604887" cy="369332"/>
          </a:xfrm>
          <a:prstGeom prst="rect">
            <a:avLst/>
          </a:prstGeom>
          <a:noFill/>
        </p:spPr>
        <p:txBody>
          <a:bodyPr wrap="square">
            <a:spAutoFit/>
          </a:bodyPr>
          <a:lstStyle/>
          <a:p>
            <a:r>
              <a:rPr lang="en-US" dirty="0" err="1">
                <a:solidFill>
                  <a:srgbClr val="FFC000"/>
                </a:solidFill>
              </a:rPr>
              <a:t>github.com</a:t>
            </a:r>
            <a:r>
              <a:rPr lang="en-US" dirty="0">
                <a:solidFill>
                  <a:srgbClr val="FFC000"/>
                </a:solidFill>
              </a:rPr>
              <a:t>/</a:t>
            </a:r>
            <a:r>
              <a:rPr lang="en-US" dirty="0" err="1">
                <a:solidFill>
                  <a:srgbClr val="FFC000"/>
                </a:solidFill>
              </a:rPr>
              <a:t>cnoe</a:t>
            </a:r>
            <a:r>
              <a:rPr lang="en-US" dirty="0">
                <a:solidFill>
                  <a:srgbClr val="FFC000"/>
                </a:solidFill>
              </a:rPr>
              <a:t>-io/</a:t>
            </a:r>
            <a:r>
              <a:rPr lang="en-US" dirty="0" err="1">
                <a:solidFill>
                  <a:srgbClr val="FFC000"/>
                </a:solidFill>
              </a:rPr>
              <a:t>idpbuilder</a:t>
            </a:r>
            <a:endParaRPr lang="en-US" dirty="0">
              <a:solidFill>
                <a:srgbClr val="FFC000"/>
              </a:solidFill>
            </a:endParaRPr>
          </a:p>
        </p:txBody>
      </p:sp>
      <p:pic>
        <p:nvPicPr>
          <p:cNvPr id="3" name="Picture 2">
            <a:extLst>
              <a:ext uri="{FF2B5EF4-FFF2-40B4-BE49-F238E27FC236}">
                <a16:creationId xmlns:a16="http://schemas.microsoft.com/office/drawing/2014/main" id="{FFF9E280-5136-A107-B1A4-8F68A544A8C2}"/>
              </a:ext>
            </a:extLst>
          </p:cNvPr>
          <p:cNvPicPr>
            <a:picLocks noChangeAspect="1"/>
          </p:cNvPicPr>
          <p:nvPr/>
        </p:nvPicPr>
        <p:blipFill>
          <a:blip r:embed="rId4"/>
          <a:stretch>
            <a:fillRect/>
          </a:stretch>
        </p:blipFill>
        <p:spPr>
          <a:xfrm>
            <a:off x="4139041" y="-12200"/>
            <a:ext cx="4326779" cy="28301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EF3713F-7B1A-E619-219E-E41201B792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844874"/>
            <a:ext cx="12257276" cy="3492838"/>
          </a:xfrm>
          <a:prstGeom prst="rect">
            <a:avLst/>
          </a:prstGeom>
        </p:spPr>
      </p:pic>
      <p:pic>
        <p:nvPicPr>
          <p:cNvPr id="2" name="Picture 1">
            <a:extLst>
              <a:ext uri="{FF2B5EF4-FFF2-40B4-BE49-F238E27FC236}">
                <a16:creationId xmlns:a16="http://schemas.microsoft.com/office/drawing/2014/main" id="{6CC2B488-1D4A-9A39-8BA8-9C9464B070B5}"/>
              </a:ext>
            </a:extLst>
          </p:cNvPr>
          <p:cNvPicPr>
            <a:picLocks noChangeAspect="1"/>
          </p:cNvPicPr>
          <p:nvPr/>
        </p:nvPicPr>
        <p:blipFill rotWithShape="1">
          <a:blip r:embed="rId6">
            <a:extLst>
              <a:ext uri="{28A0092B-C50C-407E-A947-70E740481C1C}">
                <a14:useLocalDpi xmlns:a14="http://schemas.microsoft.com/office/drawing/2010/main" val="0"/>
              </a:ext>
            </a:extLst>
          </a:blip>
          <a:srcRect b="37534"/>
          <a:stretch/>
        </p:blipFill>
        <p:spPr>
          <a:xfrm>
            <a:off x="143188" y="-238461"/>
            <a:ext cx="3438567" cy="1592845"/>
          </a:xfrm>
          <a:prstGeom prst="rect">
            <a:avLst/>
          </a:prstGeom>
        </p:spPr>
      </p:pic>
    </p:spTree>
    <p:extLst>
      <p:ext uri="{BB962C8B-B14F-4D97-AF65-F5344CB8AC3E}">
        <p14:creationId xmlns:p14="http://schemas.microsoft.com/office/powerpoint/2010/main" val="195166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DFB332-4EB2-BC96-5B56-55FDA1565418}"/>
              </a:ext>
            </a:extLst>
          </p:cNvPr>
          <p:cNvSpPr txBox="1">
            <a:spLocks/>
          </p:cNvSpPr>
          <p:nvPr/>
        </p:nvSpPr>
        <p:spPr>
          <a:xfrm>
            <a:off x="2026885" y="354198"/>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err="1"/>
              <a:t>Crossplane</a:t>
            </a:r>
            <a:r>
              <a:rPr lang="en-US" dirty="0"/>
              <a:t> Patterns</a:t>
            </a:r>
          </a:p>
        </p:txBody>
      </p:sp>
      <p:sp>
        <p:nvSpPr>
          <p:cNvPr id="4" name="TextBox 3">
            <a:extLst>
              <a:ext uri="{FF2B5EF4-FFF2-40B4-BE49-F238E27FC236}">
                <a16:creationId xmlns:a16="http://schemas.microsoft.com/office/drawing/2014/main" id="{A8D97C92-61F0-2111-3066-24AE9427DAFB}"/>
              </a:ext>
            </a:extLst>
          </p:cNvPr>
          <p:cNvSpPr txBox="1"/>
          <p:nvPr/>
        </p:nvSpPr>
        <p:spPr>
          <a:xfrm>
            <a:off x="2028326" y="1000529"/>
            <a:ext cx="6100010" cy="369332"/>
          </a:xfrm>
          <a:prstGeom prst="rect">
            <a:avLst/>
          </a:prstGeom>
          <a:noFill/>
        </p:spPr>
        <p:txBody>
          <a:bodyPr wrap="square">
            <a:spAutoFit/>
          </a:bodyPr>
          <a:lstStyle/>
          <a:p>
            <a:r>
              <a:rPr lang="en-US" dirty="0">
                <a:solidFill>
                  <a:srgbClr val="FFC000"/>
                </a:solidFill>
              </a:rPr>
              <a:t>https://</a:t>
            </a:r>
            <a:r>
              <a:rPr lang="en-US" dirty="0" err="1">
                <a:solidFill>
                  <a:srgbClr val="FFC000"/>
                </a:solidFill>
              </a:rPr>
              <a:t>github.com</a:t>
            </a:r>
            <a:r>
              <a:rPr lang="en-US" dirty="0">
                <a:solidFill>
                  <a:srgbClr val="FFC000"/>
                </a:solidFill>
              </a:rPr>
              <a:t>/</a:t>
            </a:r>
            <a:r>
              <a:rPr lang="en-US" dirty="0" err="1">
                <a:solidFill>
                  <a:srgbClr val="FFC000"/>
                </a:solidFill>
              </a:rPr>
              <a:t>awslabs</a:t>
            </a:r>
            <a:r>
              <a:rPr lang="en-US" dirty="0">
                <a:solidFill>
                  <a:srgbClr val="FFC000"/>
                </a:solidFill>
              </a:rPr>
              <a:t>/</a:t>
            </a:r>
            <a:r>
              <a:rPr lang="en-US" dirty="0" err="1">
                <a:solidFill>
                  <a:srgbClr val="FFC000"/>
                </a:solidFill>
              </a:rPr>
              <a:t>crossplane</a:t>
            </a:r>
            <a:r>
              <a:rPr lang="en-US" dirty="0">
                <a:solidFill>
                  <a:srgbClr val="FFC000"/>
                </a:solidFill>
              </a:rPr>
              <a:t>-on-</a:t>
            </a:r>
            <a:r>
              <a:rPr lang="en-US" dirty="0" err="1">
                <a:solidFill>
                  <a:srgbClr val="FFC000"/>
                </a:solidFill>
              </a:rPr>
              <a:t>eks</a:t>
            </a:r>
            <a:endParaRPr lang="en-US" dirty="0">
              <a:solidFill>
                <a:srgbClr val="FFC000"/>
              </a:solidFill>
            </a:endParaRPr>
          </a:p>
        </p:txBody>
      </p:sp>
      <p:pic>
        <p:nvPicPr>
          <p:cNvPr id="2" name="Picture 1">
            <a:extLst>
              <a:ext uri="{FF2B5EF4-FFF2-40B4-BE49-F238E27FC236}">
                <a16:creationId xmlns:a16="http://schemas.microsoft.com/office/drawing/2014/main" id="{E17D406B-1C1C-CC58-D12A-D0A0EA41F425}"/>
              </a:ext>
            </a:extLst>
          </p:cNvPr>
          <p:cNvPicPr>
            <a:picLocks noChangeAspect="1"/>
          </p:cNvPicPr>
          <p:nvPr/>
        </p:nvPicPr>
        <p:blipFill>
          <a:blip r:embed="rId3"/>
          <a:stretch>
            <a:fillRect/>
          </a:stretch>
        </p:blipFill>
        <p:spPr>
          <a:xfrm>
            <a:off x="2028326" y="1369861"/>
            <a:ext cx="8407064" cy="49449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9247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DFB332-4EB2-BC96-5B56-55FDA1565418}"/>
              </a:ext>
            </a:extLst>
          </p:cNvPr>
          <p:cNvSpPr txBox="1">
            <a:spLocks/>
          </p:cNvSpPr>
          <p:nvPr/>
        </p:nvSpPr>
        <p:spPr>
          <a:xfrm>
            <a:off x="1780032" y="346880"/>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GitOps Bridge</a:t>
            </a:r>
          </a:p>
        </p:txBody>
      </p:sp>
      <p:sp>
        <p:nvSpPr>
          <p:cNvPr id="4" name="TextBox 3">
            <a:extLst>
              <a:ext uri="{FF2B5EF4-FFF2-40B4-BE49-F238E27FC236}">
                <a16:creationId xmlns:a16="http://schemas.microsoft.com/office/drawing/2014/main" id="{A8D97C92-61F0-2111-3066-24AE9427DAFB}"/>
              </a:ext>
            </a:extLst>
          </p:cNvPr>
          <p:cNvSpPr txBox="1"/>
          <p:nvPr/>
        </p:nvSpPr>
        <p:spPr>
          <a:xfrm>
            <a:off x="1890564" y="835757"/>
            <a:ext cx="6100010" cy="369332"/>
          </a:xfrm>
          <a:prstGeom prst="rect">
            <a:avLst/>
          </a:prstGeom>
          <a:noFill/>
        </p:spPr>
        <p:txBody>
          <a:bodyPr wrap="square">
            <a:spAutoFit/>
          </a:bodyPr>
          <a:lstStyle/>
          <a:p>
            <a:r>
              <a:rPr lang="en-US" dirty="0">
                <a:solidFill>
                  <a:srgbClr val="FFC000"/>
                </a:solidFill>
              </a:rPr>
              <a:t>https://</a:t>
            </a:r>
            <a:r>
              <a:rPr lang="en-US" dirty="0" err="1">
                <a:solidFill>
                  <a:srgbClr val="FFC000"/>
                </a:solidFill>
              </a:rPr>
              <a:t>github.com</a:t>
            </a:r>
            <a:r>
              <a:rPr lang="en-US" dirty="0">
                <a:solidFill>
                  <a:srgbClr val="FFC000"/>
                </a:solidFill>
              </a:rPr>
              <a:t>/</a:t>
            </a:r>
            <a:r>
              <a:rPr lang="en-US" dirty="0" err="1">
                <a:solidFill>
                  <a:srgbClr val="FFC000"/>
                </a:solidFill>
              </a:rPr>
              <a:t>gitops</a:t>
            </a:r>
            <a:r>
              <a:rPr lang="en-US" dirty="0">
                <a:solidFill>
                  <a:srgbClr val="FFC000"/>
                </a:solidFill>
              </a:rPr>
              <a:t>-bridge-dev</a:t>
            </a:r>
          </a:p>
        </p:txBody>
      </p:sp>
      <p:pic>
        <p:nvPicPr>
          <p:cNvPr id="9218" name="Picture 2">
            <a:extLst>
              <a:ext uri="{FF2B5EF4-FFF2-40B4-BE49-F238E27FC236}">
                <a16:creationId xmlns:a16="http://schemas.microsoft.com/office/drawing/2014/main" id="{968F2780-1095-EECE-138F-F1D9D8A2E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445" y="1320207"/>
            <a:ext cx="8653773" cy="486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4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EC54C-C0CD-BC73-3168-B7943E2C57C6}"/>
              </a:ext>
            </a:extLst>
          </p:cNvPr>
          <p:cNvSpPr txBox="1"/>
          <p:nvPr/>
        </p:nvSpPr>
        <p:spPr>
          <a:xfrm>
            <a:off x="-440783" y="2644170"/>
            <a:ext cx="6100010" cy="1569660"/>
          </a:xfrm>
          <a:prstGeom prst="rect">
            <a:avLst/>
          </a:prstGeom>
          <a:noFill/>
        </p:spPr>
        <p:txBody>
          <a:bodyPr wrap="square">
            <a:spAutoFit/>
          </a:bodyPr>
          <a:lstStyle/>
          <a:p>
            <a:pPr algn="ctr"/>
            <a:r>
              <a:rPr lang="en-US" sz="4800" b="1" i="0" dirty="0">
                <a:solidFill>
                  <a:srgbClr val="D1D5DB"/>
                </a:solidFill>
                <a:effectLst/>
                <a:latin typeface="Söhne"/>
              </a:rPr>
              <a:t>Testing</a:t>
            </a:r>
            <a:br>
              <a:rPr lang="en-US" sz="4800" b="1" i="0" dirty="0">
                <a:solidFill>
                  <a:srgbClr val="D1D5DB"/>
                </a:solidFill>
                <a:effectLst/>
                <a:latin typeface="Söhne"/>
              </a:rPr>
            </a:br>
            <a:r>
              <a:rPr lang="en-US" sz="4800" b="1" i="0" dirty="0">
                <a:solidFill>
                  <a:srgbClr val="D1D5DB"/>
                </a:solidFill>
                <a:effectLst/>
                <a:latin typeface="Söhne"/>
              </a:rPr>
              <a:t>the </a:t>
            </a:r>
            <a:r>
              <a:rPr lang="en-US" sz="4800" b="1" dirty="0">
                <a:solidFill>
                  <a:srgbClr val="D1D5DB"/>
                </a:solidFill>
                <a:latin typeface="Söhne"/>
              </a:rPr>
              <a:t>Stack</a:t>
            </a:r>
            <a:endParaRPr lang="en-US" sz="4800" b="1" i="0" dirty="0">
              <a:solidFill>
                <a:srgbClr val="D1D5DB"/>
              </a:solidFill>
              <a:effectLst/>
              <a:latin typeface="Söhne"/>
            </a:endParaRPr>
          </a:p>
        </p:txBody>
      </p:sp>
      <p:pic>
        <p:nvPicPr>
          <p:cNvPr id="5" name="Picture 10" descr="An illustration of a developer testing the stability of a stack of glowing boxes labeled with different software development tasks such as coding, debugging, and project management. The Caucasian male with short brown hair is poking at the boxes, causing some to tilt and begin to fall. The scene captures a moment of tension, with the developer's focused expression and the dynamic movement of the unstable boxes. The workspace is dimly lit, highlighting the glowing, colorful boxes in a dramatic, action-filled setting.">
            <a:extLst>
              <a:ext uri="{FF2B5EF4-FFF2-40B4-BE49-F238E27FC236}">
                <a16:creationId xmlns:a16="http://schemas.microsoft.com/office/drawing/2014/main" id="{5BC43215-19E1-03C8-1A76-2A3F7F17E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801"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7D865A-E820-5BD7-CE03-4775147E3782}"/>
              </a:ext>
            </a:extLst>
          </p:cNvPr>
          <p:cNvSpPr txBox="1"/>
          <p:nvPr/>
        </p:nvSpPr>
        <p:spPr>
          <a:xfrm>
            <a:off x="126331" y="390614"/>
            <a:ext cx="11339764" cy="769441"/>
          </a:xfrm>
          <a:prstGeom prst="rect">
            <a:avLst/>
          </a:prstGeom>
          <a:noFill/>
        </p:spPr>
        <p:txBody>
          <a:bodyPr wrap="square">
            <a:spAutoFit/>
          </a:bodyPr>
          <a:lstStyle/>
          <a:p>
            <a:pPr algn="ctr"/>
            <a:r>
              <a:rPr lang="en-US" sz="4400" b="1" dirty="0" err="1">
                <a:solidFill>
                  <a:srgbClr val="FFC101"/>
                </a:solidFill>
                <a:latin typeface="Amazon Ember" panose="020B0603020204020204" pitchFamily="34" charset="0"/>
                <a:ea typeface="Amazon Ember" panose="020B0603020204020204" pitchFamily="34" charset="0"/>
                <a:cs typeface="Amazon Ember" panose="020B0603020204020204" pitchFamily="34" charset="0"/>
              </a:rPr>
              <a:t>idpBuilder</a:t>
            </a:r>
            <a:r>
              <a:rPr lang="en-US" sz="4400" b="1" dirty="0">
                <a:solidFill>
                  <a:srgbClr val="D1D5DB"/>
                </a:solidFill>
                <a:latin typeface="Amazon Ember" panose="020B0603020204020204" pitchFamily="34" charset="0"/>
                <a:ea typeface="Amazon Ember" panose="020B0603020204020204" pitchFamily="34" charset="0"/>
                <a:cs typeface="Amazon Ember" panose="020B0603020204020204" pitchFamily="34" charset="0"/>
              </a:rPr>
              <a:t> Execution Platforms</a:t>
            </a:r>
            <a:endParaRPr lang="en-US" sz="4400" b="1" i="0" dirty="0">
              <a:solidFill>
                <a:srgbClr val="D1D5DB"/>
              </a:solidFill>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a:extLst>
              <a:ext uri="{FF2B5EF4-FFF2-40B4-BE49-F238E27FC236}">
                <a16:creationId xmlns:a16="http://schemas.microsoft.com/office/drawing/2014/main" id="{AD8DB5DC-0E30-2D2D-E3B6-EBC5C2843837}"/>
              </a:ext>
            </a:extLst>
          </p:cNvPr>
          <p:cNvSpPr txBox="1"/>
          <p:nvPr/>
        </p:nvSpPr>
        <p:spPr>
          <a:xfrm>
            <a:off x="709863" y="1647454"/>
            <a:ext cx="10455442" cy="4170372"/>
          </a:xfrm>
          <a:prstGeom prst="rect">
            <a:avLst/>
          </a:prstGeom>
          <a:noFill/>
        </p:spPr>
        <p:txBody>
          <a:bodyPr wrap="square">
            <a:spAutoFit/>
          </a:bodyPr>
          <a:lstStyle/>
          <a:p>
            <a:pPr marL="914400" indent="-914400">
              <a:spcBef>
                <a:spcPts val="4200"/>
              </a:spcBef>
              <a:buFont typeface="Arial" panose="020B0604020202020204" pitchFamily="34" charset="0"/>
              <a:buChar char="•"/>
            </a:pPr>
            <a:r>
              <a:rPr lang="en-US" sz="4000" i="0" dirty="0">
                <a:solidFill>
                  <a:srgbClr val="D1D5DB"/>
                </a:solidFill>
                <a:effectLst/>
                <a:latin typeface="Amazon Ember" panose="020B0603020204020204" pitchFamily="34" charset="0"/>
                <a:ea typeface="Amazon Ember" panose="020B0603020204020204" pitchFamily="34" charset="0"/>
                <a:cs typeface="Amazon Ember" panose="020B0603020204020204" pitchFamily="34" charset="0"/>
              </a:rPr>
              <a:t>       GitHub </a:t>
            </a:r>
            <a:r>
              <a:rPr lang="en-US" sz="4000" i="0" dirty="0" err="1">
                <a:solidFill>
                  <a:srgbClr val="D1D5DB"/>
                </a:solidFill>
                <a:effectLst/>
                <a:latin typeface="Amazon Ember" panose="020B0603020204020204" pitchFamily="34" charset="0"/>
                <a:ea typeface="Amazon Ember" panose="020B0603020204020204" pitchFamily="34" charset="0"/>
                <a:cs typeface="Amazon Ember" panose="020B0603020204020204" pitchFamily="34" charset="0"/>
              </a:rPr>
              <a:t>Codespaces</a:t>
            </a:r>
            <a:endParaRPr lang="en-US" sz="4000" i="0" dirty="0">
              <a:solidFill>
                <a:srgbClr val="D1D5DB"/>
              </a:solidFill>
              <a:effectLst/>
              <a:latin typeface="Amazon Ember" panose="020B0603020204020204" pitchFamily="34" charset="0"/>
              <a:ea typeface="Amazon Ember" panose="020B0603020204020204" pitchFamily="34" charset="0"/>
              <a:cs typeface="Amazon Ember" panose="020B0603020204020204" pitchFamily="34" charset="0"/>
            </a:endParaRPr>
          </a:p>
          <a:p>
            <a:pPr marL="914400" indent="-914400">
              <a:spcBef>
                <a:spcPts val="4200"/>
              </a:spcBef>
              <a:buFont typeface="Arial" panose="020B0604020202020204" pitchFamily="34" charset="0"/>
              <a:buChar char="•"/>
            </a:pPr>
            <a:r>
              <a:rPr lang="en-US" sz="4000" dirty="0">
                <a:solidFill>
                  <a:srgbClr val="D1D5DB"/>
                </a:solidFill>
                <a:latin typeface="Amazon Ember" panose="020B0603020204020204" pitchFamily="34" charset="0"/>
                <a:ea typeface="Amazon Ember" panose="020B0603020204020204" pitchFamily="34" charset="0"/>
                <a:cs typeface="Amazon Ember" panose="020B0603020204020204" pitchFamily="34" charset="0"/>
              </a:rPr>
              <a:t>       Loft Lab </a:t>
            </a:r>
            <a:r>
              <a:rPr lang="en-US" sz="4000" dirty="0" err="1">
                <a:solidFill>
                  <a:srgbClr val="D1D5DB"/>
                </a:solidFill>
                <a:latin typeface="Amazon Ember" panose="020B0603020204020204" pitchFamily="34" charset="0"/>
                <a:ea typeface="Amazon Ember" panose="020B0603020204020204" pitchFamily="34" charset="0"/>
                <a:cs typeface="Amazon Ember" panose="020B0603020204020204" pitchFamily="34" charset="0"/>
              </a:rPr>
              <a:t>DevPods</a:t>
            </a:r>
            <a:endParaRPr lang="en-US" sz="4000" dirty="0">
              <a:solidFill>
                <a:srgbClr val="D1D5DB"/>
              </a:solidFill>
              <a:latin typeface="Amazon Ember" panose="020B0603020204020204" pitchFamily="34" charset="0"/>
              <a:ea typeface="Amazon Ember" panose="020B0603020204020204" pitchFamily="34" charset="0"/>
              <a:cs typeface="Amazon Ember" panose="020B0603020204020204" pitchFamily="34" charset="0"/>
            </a:endParaRPr>
          </a:p>
          <a:p>
            <a:pPr marL="914400" indent="-914400">
              <a:spcBef>
                <a:spcPts val="4200"/>
              </a:spcBef>
              <a:buFont typeface="Arial" panose="020B0604020202020204" pitchFamily="34" charset="0"/>
              <a:buChar char="•"/>
            </a:pPr>
            <a:r>
              <a:rPr lang="en-US" sz="4000" i="0" dirty="0">
                <a:solidFill>
                  <a:srgbClr val="D1D5DB"/>
                </a:solidFill>
                <a:effectLst/>
                <a:latin typeface="Amazon Ember" panose="020B0603020204020204" pitchFamily="34" charset="0"/>
                <a:ea typeface="Amazon Ember" panose="020B0603020204020204" pitchFamily="34" charset="0"/>
                <a:cs typeface="Amazon Ember" panose="020B0603020204020204" pitchFamily="34" charset="0"/>
              </a:rPr>
              <a:t>       Amazon Cloud9</a:t>
            </a:r>
          </a:p>
          <a:p>
            <a:pPr marL="914400" indent="-914400">
              <a:spcBef>
                <a:spcPts val="4200"/>
              </a:spcBef>
              <a:buFont typeface="Arial" panose="020B0604020202020204" pitchFamily="34" charset="0"/>
              <a:buChar char="•"/>
            </a:pPr>
            <a:r>
              <a:rPr lang="en-US" sz="4000" dirty="0">
                <a:solidFill>
                  <a:srgbClr val="D1D5DB"/>
                </a:solidFill>
                <a:latin typeface="Amazon Ember" panose="020B0603020204020204" pitchFamily="34" charset="0"/>
                <a:ea typeface="Amazon Ember" panose="020B0603020204020204" pitchFamily="34" charset="0"/>
                <a:cs typeface="Amazon Ember" panose="020B0603020204020204" pitchFamily="34" charset="0"/>
              </a:rPr>
              <a:t>       CI/CD containers</a:t>
            </a:r>
            <a:endParaRPr lang="en-US" sz="4000" i="0" dirty="0">
              <a:solidFill>
                <a:srgbClr val="D1D5DB"/>
              </a:solidFill>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52" name="Picture 4" descr="What is DevPod? | DevPod docs | DevContainers everywhere">
            <a:extLst>
              <a:ext uri="{FF2B5EF4-FFF2-40B4-BE49-F238E27FC236}">
                <a16:creationId xmlns:a16="http://schemas.microsoft.com/office/drawing/2014/main" id="{078DDF3B-67B0-E579-3CE2-64B77702A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95" y="2394996"/>
            <a:ext cx="1508245" cy="15082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sing AWS Cloud9 IDE in your classroom: A Guide | by Daniel Fenjves |  upperlinecode | Medium">
            <a:extLst>
              <a:ext uri="{FF2B5EF4-FFF2-40B4-BE49-F238E27FC236}">
                <a16:creationId xmlns:a16="http://schemas.microsoft.com/office/drawing/2014/main" id="{8CB85716-ADF4-0ED1-C68D-C2BD67893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459" y="3732640"/>
            <a:ext cx="1198716" cy="11987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itHub - Wikipedia">
            <a:extLst>
              <a:ext uri="{FF2B5EF4-FFF2-40B4-BE49-F238E27FC236}">
                <a16:creationId xmlns:a16="http://schemas.microsoft.com/office/drawing/2014/main" id="{0CA9E6BE-7F5B-9BBD-35E8-6FFCA795A3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780" y="1338560"/>
            <a:ext cx="1138073" cy="113807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estcontainers · GitHub">
            <a:extLst>
              <a:ext uri="{FF2B5EF4-FFF2-40B4-BE49-F238E27FC236}">
                <a16:creationId xmlns:a16="http://schemas.microsoft.com/office/drawing/2014/main" id="{2FB42F87-B4AC-7315-ED87-6873BF3F0D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1204" y="4814251"/>
            <a:ext cx="1353736" cy="135373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2FE34FE-FD49-5A8C-FE57-34D59CF6D191}"/>
              </a:ext>
            </a:extLst>
          </p:cNvPr>
          <p:cNvPicPr>
            <a:picLocks noChangeAspect="1"/>
          </p:cNvPicPr>
          <p:nvPr/>
        </p:nvPicPr>
        <p:blipFill rotWithShape="1">
          <a:blip r:embed="rId7">
            <a:extLst>
              <a:ext uri="{28A0092B-C50C-407E-A947-70E740481C1C}">
                <a14:useLocalDpi xmlns:a14="http://schemas.microsoft.com/office/drawing/2010/main" val="0"/>
              </a:ext>
            </a:extLst>
          </a:blip>
          <a:srcRect r="68028"/>
          <a:stretch/>
        </p:blipFill>
        <p:spPr>
          <a:xfrm>
            <a:off x="7357811" y="1684241"/>
            <a:ext cx="4834189" cy="4308665"/>
          </a:xfrm>
          <a:prstGeom prst="rect">
            <a:avLst/>
          </a:prstGeom>
        </p:spPr>
      </p:pic>
    </p:spTree>
    <p:extLst>
      <p:ext uri="{BB962C8B-B14F-4D97-AF65-F5344CB8AC3E}">
        <p14:creationId xmlns:p14="http://schemas.microsoft.com/office/powerpoint/2010/main" val="268983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3466BE-8DE0-D74D-C5E4-42F4FB9D860A}"/>
              </a:ext>
            </a:extLst>
          </p:cNvPr>
          <p:cNvSpPr txBox="1"/>
          <p:nvPr/>
        </p:nvSpPr>
        <p:spPr>
          <a:xfrm>
            <a:off x="-440145" y="2644170"/>
            <a:ext cx="6100010" cy="1569660"/>
          </a:xfrm>
          <a:prstGeom prst="rect">
            <a:avLst/>
          </a:prstGeom>
          <a:noFill/>
        </p:spPr>
        <p:txBody>
          <a:bodyPr wrap="square">
            <a:spAutoFit/>
          </a:bodyPr>
          <a:lstStyle/>
          <a:p>
            <a:pPr algn="ctr"/>
            <a:r>
              <a:rPr lang="en-US" sz="4800" b="1" i="0" dirty="0">
                <a:solidFill>
                  <a:srgbClr val="D1D5DB"/>
                </a:solidFill>
                <a:effectLst/>
                <a:latin typeface="Söhne"/>
              </a:rPr>
              <a:t>Selling</a:t>
            </a:r>
          </a:p>
          <a:p>
            <a:pPr algn="ctr"/>
            <a:r>
              <a:rPr lang="en-US" sz="4800" b="1" dirty="0">
                <a:solidFill>
                  <a:srgbClr val="D1D5DB"/>
                </a:solidFill>
                <a:latin typeface="Söhne"/>
              </a:rPr>
              <a:t>the Stack</a:t>
            </a:r>
            <a:endParaRPr lang="en-US" sz="4800" b="1" i="0" dirty="0">
              <a:solidFill>
                <a:srgbClr val="D1D5DB"/>
              </a:solidFill>
              <a:effectLst/>
              <a:latin typeface="Söhne"/>
            </a:endParaRPr>
          </a:p>
        </p:txBody>
      </p:sp>
      <p:pic>
        <p:nvPicPr>
          <p:cNvPr id="2" name="Picture 12" descr="An illustration showing two developers, a Caucasian male with short brown hair and a female with long black hair, leaning down to examine a smaller, sturdy stack of glowing boxes labeled with software development tasks like coding, debugging, and project management. They are closely observing the compact structure, visibly impressed by the stability. The setting is a dimly lit workspace, accentuating the subtle glow of the boxes in a detailed, intimate scene of collaboration and scrutiny.">
            <a:extLst>
              <a:ext uri="{FF2B5EF4-FFF2-40B4-BE49-F238E27FC236}">
                <a16:creationId xmlns:a16="http://schemas.microsoft.com/office/drawing/2014/main" id="{078AE2AC-CAB7-8F50-A461-3A766AE40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5579" y="0"/>
            <a:ext cx="6876422" cy="6876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59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utodesk - Badges - Credly">
            <a:extLst>
              <a:ext uri="{FF2B5EF4-FFF2-40B4-BE49-F238E27FC236}">
                <a16:creationId xmlns:a16="http://schemas.microsoft.com/office/drawing/2014/main" id="{1673503E-B3CF-58C1-4FAE-8583A76E805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24676" y="1163282"/>
            <a:ext cx="2736989" cy="273698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Adobe Logo transparent PNG - StickPNG">
            <a:extLst>
              <a:ext uri="{FF2B5EF4-FFF2-40B4-BE49-F238E27FC236}">
                <a16:creationId xmlns:a16="http://schemas.microsoft.com/office/drawing/2014/main" id="{E91FAAAD-9004-62E6-7F1A-1EDE9801D668}"/>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0770" y="1489322"/>
            <a:ext cx="1871836" cy="1871836"/>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Salesforce - Wikipedia">
            <a:extLst>
              <a:ext uri="{FF2B5EF4-FFF2-40B4-BE49-F238E27FC236}">
                <a16:creationId xmlns:a16="http://schemas.microsoft.com/office/drawing/2014/main" id="{29061600-0CAB-B9DB-7550-1B4E5E00D312}"/>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4669800" y="4294136"/>
            <a:ext cx="2591865" cy="18144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689209-EBC1-89F8-E53D-229AAB1C3D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3150" y="4230779"/>
            <a:ext cx="2329372" cy="19411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01847-EBB5-8E0A-822F-6F7EF4CB48EE}"/>
              </a:ext>
            </a:extLst>
          </p:cNvPr>
          <p:cNvSpPr txBox="1">
            <a:spLocks/>
          </p:cNvSpPr>
          <p:nvPr/>
        </p:nvSpPr>
        <p:spPr>
          <a:xfrm>
            <a:off x="381000" y="304800"/>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Who is using it / How is using it?</a:t>
            </a:r>
          </a:p>
        </p:txBody>
      </p:sp>
      <p:pic>
        <p:nvPicPr>
          <p:cNvPr id="1036" name="Picture 12" descr="Nike Swoosh Logo, Nike Academy, Invisible Creature, Yellow,, 48% OFF">
            <a:extLst>
              <a:ext uri="{FF2B5EF4-FFF2-40B4-BE49-F238E27FC236}">
                <a16:creationId xmlns:a16="http://schemas.microsoft.com/office/drawing/2014/main" id="{68E00E6E-6593-C4A3-8A97-72F45E1A22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3735" y="1705639"/>
            <a:ext cx="2765807" cy="11264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79B210A-F17F-ED64-5D60-CA33F9735B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8943" y="4713128"/>
            <a:ext cx="2903915" cy="87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88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0A8518-8A4C-A810-A99E-97EC7A4D50A3}"/>
              </a:ext>
            </a:extLst>
          </p:cNvPr>
          <p:cNvPicPr>
            <a:picLocks noChangeAspect="1"/>
          </p:cNvPicPr>
          <p:nvPr/>
        </p:nvPicPr>
        <p:blipFill rotWithShape="1">
          <a:blip r:embed="rId3">
            <a:extLst>
              <a:ext uri="{28A0092B-C50C-407E-A947-70E740481C1C}">
                <a14:useLocalDpi xmlns:a14="http://schemas.microsoft.com/office/drawing/2010/main" val="0"/>
              </a:ext>
            </a:extLst>
          </a:blip>
          <a:srcRect b="37534"/>
          <a:stretch/>
        </p:blipFill>
        <p:spPr>
          <a:xfrm>
            <a:off x="339403" y="1652775"/>
            <a:ext cx="3438567" cy="1592844"/>
          </a:xfrm>
          <a:prstGeom prst="rect">
            <a:avLst/>
          </a:prstGeom>
        </p:spPr>
      </p:pic>
      <p:sp>
        <p:nvSpPr>
          <p:cNvPr id="4" name="Title 1">
            <a:extLst>
              <a:ext uri="{FF2B5EF4-FFF2-40B4-BE49-F238E27FC236}">
                <a16:creationId xmlns:a16="http://schemas.microsoft.com/office/drawing/2014/main" id="{4C6470BF-6379-217E-DA8F-300CF4D2A15F}"/>
              </a:ext>
            </a:extLst>
          </p:cNvPr>
          <p:cNvSpPr txBox="1">
            <a:spLocks/>
          </p:cNvSpPr>
          <p:nvPr/>
        </p:nvSpPr>
        <p:spPr>
          <a:xfrm>
            <a:off x="762000" y="3506601"/>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CNOE CLI</a:t>
            </a:r>
          </a:p>
        </p:txBody>
      </p:sp>
      <p:sp>
        <p:nvSpPr>
          <p:cNvPr id="6" name="TextBox 5">
            <a:extLst>
              <a:ext uri="{FF2B5EF4-FFF2-40B4-BE49-F238E27FC236}">
                <a16:creationId xmlns:a16="http://schemas.microsoft.com/office/drawing/2014/main" id="{2C434A29-ACC5-74D4-5AF6-697CFC0F88F0}"/>
              </a:ext>
            </a:extLst>
          </p:cNvPr>
          <p:cNvSpPr txBox="1"/>
          <p:nvPr/>
        </p:nvSpPr>
        <p:spPr>
          <a:xfrm>
            <a:off x="590612" y="4100600"/>
            <a:ext cx="4604887" cy="369332"/>
          </a:xfrm>
          <a:prstGeom prst="rect">
            <a:avLst/>
          </a:prstGeom>
          <a:noFill/>
        </p:spPr>
        <p:txBody>
          <a:bodyPr wrap="square">
            <a:spAutoFit/>
          </a:bodyPr>
          <a:lstStyle/>
          <a:p>
            <a:r>
              <a:rPr lang="en-US" dirty="0" err="1">
                <a:solidFill>
                  <a:srgbClr val="FFC000"/>
                </a:solidFill>
              </a:rPr>
              <a:t>github.com</a:t>
            </a:r>
            <a:r>
              <a:rPr lang="en-US" dirty="0">
                <a:solidFill>
                  <a:srgbClr val="FFC000"/>
                </a:solidFill>
              </a:rPr>
              <a:t>/</a:t>
            </a:r>
            <a:r>
              <a:rPr lang="en-US" dirty="0" err="1">
                <a:solidFill>
                  <a:srgbClr val="FFC000"/>
                </a:solidFill>
              </a:rPr>
              <a:t>cnoe</a:t>
            </a:r>
            <a:r>
              <a:rPr lang="en-US" dirty="0">
                <a:solidFill>
                  <a:srgbClr val="FFC000"/>
                </a:solidFill>
              </a:rPr>
              <a:t>-io/</a:t>
            </a:r>
            <a:r>
              <a:rPr lang="en-US" dirty="0" err="1">
                <a:solidFill>
                  <a:srgbClr val="FFC000"/>
                </a:solidFill>
              </a:rPr>
              <a:t>cnoe</a:t>
            </a:r>
            <a:r>
              <a:rPr lang="en-US" dirty="0">
                <a:solidFill>
                  <a:srgbClr val="FFC000"/>
                </a:solidFill>
              </a:rPr>
              <a:t>-cli</a:t>
            </a:r>
          </a:p>
        </p:txBody>
      </p:sp>
      <p:pic>
        <p:nvPicPr>
          <p:cNvPr id="3074" name="Picture 2" descr="Part 1: How to Create a Kubernetes Custom Resource Definition (CRD)">
            <a:extLst>
              <a:ext uri="{FF2B5EF4-FFF2-40B4-BE49-F238E27FC236}">
                <a16:creationId xmlns:a16="http://schemas.microsoft.com/office/drawing/2014/main" id="{A40DB9A4-C729-E7DE-16E9-88D5C0A8A2E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8354" r="56864" b="14642"/>
          <a:stretch/>
        </p:blipFill>
        <p:spPr bwMode="auto">
          <a:xfrm>
            <a:off x="4703929" y="438344"/>
            <a:ext cx="1326383" cy="23090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y Crossplane Is so Exciting">
            <a:extLst>
              <a:ext uri="{FF2B5EF4-FFF2-40B4-BE49-F238E27FC236}">
                <a16:creationId xmlns:a16="http://schemas.microsoft.com/office/drawing/2014/main" id="{0447F026-34C6-0CF3-490E-B52506D8B52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47617" y="2885847"/>
            <a:ext cx="5069072" cy="158408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ntroduction to Terraform Modules-2 – CloudBlogger@2024">
            <a:extLst>
              <a:ext uri="{FF2B5EF4-FFF2-40B4-BE49-F238E27FC236}">
                <a16:creationId xmlns:a16="http://schemas.microsoft.com/office/drawing/2014/main" id="{F822963E-0ED0-95B3-306C-CBD9322969B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10" b="89940" l="8285" r="92006">
                        <a14:foregroundMark x1="41134" y1="22673" x2="41134" y2="22673"/>
                        <a14:foregroundMark x1="36628" y1="25976" x2="47093" y2="23123"/>
                        <a14:foregroundMark x1="42442" y1="22673" x2="49564" y2="17568"/>
                        <a14:foregroundMark x1="49564" y1="17568" x2="52035" y2="17117"/>
                        <a14:foregroundMark x1="47820" y1="40090" x2="53924" y2="41592"/>
                        <a14:foregroundMark x1="8285" y1="62012" x2="10610" y2="62462"/>
                        <a14:foregroundMark x1="18023" y1="61411" x2="18023" y2="61411"/>
                        <a14:foregroundMark x1="28198" y1="61562" x2="28198" y2="61562"/>
                        <a14:foregroundMark x1="38517" y1="62012" x2="38517" y2="62012"/>
                        <a14:foregroundMark x1="46076" y1="62613" x2="46076" y2="62613"/>
                        <a14:foregroundMark x1="56831" y1="61111" x2="56831" y2="61111"/>
                        <a14:foregroundMark x1="69331" y1="62012" x2="69331" y2="62012"/>
                        <a14:foregroundMark x1="77471" y1="61111" x2="77471" y2="61111"/>
                        <a14:foregroundMark x1="85320" y1="62012" x2="85320" y2="62012"/>
                        <a14:foregroundMark x1="29215" y1="77477" x2="29215" y2="77477"/>
                        <a14:foregroundMark x1="34884" y1="77027" x2="34884" y2="77027"/>
                        <a14:foregroundMark x1="43605" y1="76276" x2="43605" y2="76276"/>
                        <a14:foregroundMark x1="51308" y1="77327" x2="51308" y2="77327"/>
                        <a14:foregroundMark x1="60465" y1="77778" x2="60465" y2="77778"/>
                        <a14:foregroundMark x1="70203" y1="76426" x2="70203" y2="76426"/>
                        <a14:foregroundMark x1="77762" y1="76577" x2="77762" y2="76577"/>
                        <a14:foregroundMark x1="92006" y1="62763" x2="92006" y2="62763"/>
                      </a14:backgroundRemoval>
                    </a14:imgEffect>
                    <a14:imgEffect>
                      <a14:colorTemperature colorTemp="47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511710" y="4746931"/>
            <a:ext cx="2065398" cy="199922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NCF Virtual Project Events 2024 (Hosted by CNCF)">
            <a:extLst>
              <a:ext uri="{FF2B5EF4-FFF2-40B4-BE49-F238E27FC236}">
                <a16:creationId xmlns:a16="http://schemas.microsoft.com/office/drawing/2014/main" id="{D8D5457A-2B3A-27C4-E568-9B1820EE75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0501" y="2658670"/>
            <a:ext cx="1106620" cy="11066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61A9F1B-2694-97A9-56BA-F606C863403A}"/>
              </a:ext>
            </a:extLst>
          </p:cNvPr>
          <p:cNvPicPr>
            <a:picLocks noChangeAspect="1"/>
          </p:cNvPicPr>
          <p:nvPr/>
        </p:nvPicPr>
        <p:blipFill rotWithShape="1">
          <a:blip r:embed="rId11"/>
          <a:srcRect r="15084"/>
          <a:stretch/>
        </p:blipFill>
        <p:spPr>
          <a:xfrm>
            <a:off x="7035166" y="2423936"/>
            <a:ext cx="5142744" cy="2454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Arrow Connector 11">
            <a:extLst>
              <a:ext uri="{FF2B5EF4-FFF2-40B4-BE49-F238E27FC236}">
                <a16:creationId xmlns:a16="http://schemas.microsoft.com/office/drawing/2014/main" id="{E915A97F-3933-94FB-6784-ED10D526D734}"/>
              </a:ext>
            </a:extLst>
          </p:cNvPr>
          <p:cNvCxnSpPr/>
          <p:nvPr/>
        </p:nvCxnSpPr>
        <p:spPr>
          <a:xfrm flipV="1">
            <a:off x="3386295" y="1828800"/>
            <a:ext cx="1024931" cy="492369"/>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DE41E7-93C1-D333-DC91-4DC12BCD94BB}"/>
              </a:ext>
            </a:extLst>
          </p:cNvPr>
          <p:cNvCxnSpPr>
            <a:cxnSpLocks/>
          </p:cNvCxnSpPr>
          <p:nvPr/>
        </p:nvCxnSpPr>
        <p:spPr>
          <a:xfrm>
            <a:off x="3386295" y="3506601"/>
            <a:ext cx="102457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F379336-E028-6029-22DD-642DA5405702}"/>
              </a:ext>
            </a:extLst>
          </p:cNvPr>
          <p:cNvCxnSpPr>
            <a:cxnSpLocks/>
          </p:cNvCxnSpPr>
          <p:nvPr/>
        </p:nvCxnSpPr>
        <p:spPr>
          <a:xfrm>
            <a:off x="3508982" y="4784802"/>
            <a:ext cx="901889" cy="540111"/>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F6957EE-54AB-F0C9-FAB7-B2A46AE03704}"/>
              </a:ext>
            </a:extLst>
          </p:cNvPr>
          <p:cNvCxnSpPr>
            <a:cxnSpLocks/>
          </p:cNvCxnSpPr>
          <p:nvPr/>
        </p:nvCxnSpPr>
        <p:spPr>
          <a:xfrm>
            <a:off x="6373917" y="1623677"/>
            <a:ext cx="901889" cy="540111"/>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1A69F89-2F37-96F6-EF84-EF75C2CC42BD}"/>
              </a:ext>
            </a:extLst>
          </p:cNvPr>
          <p:cNvCxnSpPr/>
          <p:nvPr/>
        </p:nvCxnSpPr>
        <p:spPr>
          <a:xfrm flipV="1">
            <a:off x="6488029" y="5286628"/>
            <a:ext cx="1024931" cy="492369"/>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D51904-08D2-AF25-B1E8-6AB239B6469E}"/>
              </a:ext>
            </a:extLst>
          </p:cNvPr>
          <p:cNvCxnSpPr>
            <a:cxnSpLocks/>
          </p:cNvCxnSpPr>
          <p:nvPr/>
        </p:nvCxnSpPr>
        <p:spPr>
          <a:xfrm>
            <a:off x="6191459" y="3642461"/>
            <a:ext cx="102457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181D"/>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C246EE-32B6-6117-7FFA-8C0969C23FA7}"/>
              </a:ext>
            </a:extLst>
          </p:cNvPr>
          <p:cNvPicPr>
            <a:picLocks noChangeAspect="1"/>
          </p:cNvPicPr>
          <p:nvPr/>
        </p:nvPicPr>
        <p:blipFill rotWithShape="1">
          <a:blip r:embed="rId3"/>
          <a:srcRect l="6092" t="3170" r="2941"/>
          <a:stretch/>
        </p:blipFill>
        <p:spPr>
          <a:xfrm>
            <a:off x="1078525" y="1633927"/>
            <a:ext cx="3838249" cy="4085667"/>
          </a:xfrm>
          <a:prstGeom prst="rect">
            <a:avLst/>
          </a:prstGeom>
        </p:spPr>
      </p:pic>
      <p:pic>
        <p:nvPicPr>
          <p:cNvPr id="3" name="Picture 2">
            <a:extLst>
              <a:ext uri="{FF2B5EF4-FFF2-40B4-BE49-F238E27FC236}">
                <a16:creationId xmlns:a16="http://schemas.microsoft.com/office/drawing/2014/main" id="{54AE5249-F2AC-0BF3-7C55-12BE74253B50}"/>
              </a:ext>
            </a:extLst>
          </p:cNvPr>
          <p:cNvPicPr>
            <a:picLocks noChangeAspect="1"/>
          </p:cNvPicPr>
          <p:nvPr/>
        </p:nvPicPr>
        <p:blipFill>
          <a:blip r:embed="rId4"/>
          <a:stretch>
            <a:fillRect/>
          </a:stretch>
        </p:blipFill>
        <p:spPr>
          <a:xfrm>
            <a:off x="4524426" y="1369519"/>
            <a:ext cx="7103238" cy="4498717"/>
          </a:xfrm>
          <a:prstGeom prst="rect">
            <a:avLst/>
          </a:prstGeom>
        </p:spPr>
      </p:pic>
      <p:sp>
        <p:nvSpPr>
          <p:cNvPr id="2" name="Title 1">
            <a:extLst>
              <a:ext uri="{FF2B5EF4-FFF2-40B4-BE49-F238E27FC236}">
                <a16:creationId xmlns:a16="http://schemas.microsoft.com/office/drawing/2014/main" id="{F3887FB0-9096-6430-E0C7-0EF2327C7021}"/>
              </a:ext>
            </a:extLst>
          </p:cNvPr>
          <p:cNvSpPr txBox="1">
            <a:spLocks/>
          </p:cNvSpPr>
          <p:nvPr/>
        </p:nvSpPr>
        <p:spPr>
          <a:xfrm>
            <a:off x="381000" y="304800"/>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Internal Developer Platform - Capabilities</a:t>
            </a:r>
          </a:p>
        </p:txBody>
      </p:sp>
    </p:spTree>
    <p:extLst>
      <p:ext uri="{BB962C8B-B14F-4D97-AF65-F5344CB8AC3E}">
        <p14:creationId xmlns:p14="http://schemas.microsoft.com/office/powerpoint/2010/main" val="425565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0A8518-8A4C-A810-A99E-97EC7A4D50A3}"/>
              </a:ext>
            </a:extLst>
          </p:cNvPr>
          <p:cNvPicPr>
            <a:picLocks noChangeAspect="1"/>
          </p:cNvPicPr>
          <p:nvPr/>
        </p:nvPicPr>
        <p:blipFill rotWithShape="1">
          <a:blip r:embed="rId3">
            <a:extLst>
              <a:ext uri="{28A0092B-C50C-407E-A947-70E740481C1C}">
                <a14:useLocalDpi xmlns:a14="http://schemas.microsoft.com/office/drawing/2010/main" val="0"/>
              </a:ext>
            </a:extLst>
          </a:blip>
          <a:srcRect b="37534"/>
          <a:stretch/>
        </p:blipFill>
        <p:spPr>
          <a:xfrm>
            <a:off x="339403" y="1652775"/>
            <a:ext cx="3438567" cy="1592844"/>
          </a:xfrm>
          <a:prstGeom prst="rect">
            <a:avLst/>
          </a:prstGeom>
        </p:spPr>
      </p:pic>
      <p:sp>
        <p:nvSpPr>
          <p:cNvPr id="4" name="Title 1">
            <a:extLst>
              <a:ext uri="{FF2B5EF4-FFF2-40B4-BE49-F238E27FC236}">
                <a16:creationId xmlns:a16="http://schemas.microsoft.com/office/drawing/2014/main" id="{4C6470BF-6379-217E-DA8F-300CF4D2A15F}"/>
              </a:ext>
            </a:extLst>
          </p:cNvPr>
          <p:cNvSpPr txBox="1">
            <a:spLocks/>
          </p:cNvSpPr>
          <p:nvPr/>
        </p:nvSpPr>
        <p:spPr>
          <a:xfrm>
            <a:off x="762000" y="3506601"/>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CNOE CLI</a:t>
            </a:r>
          </a:p>
        </p:txBody>
      </p:sp>
      <p:sp>
        <p:nvSpPr>
          <p:cNvPr id="6" name="TextBox 5">
            <a:extLst>
              <a:ext uri="{FF2B5EF4-FFF2-40B4-BE49-F238E27FC236}">
                <a16:creationId xmlns:a16="http://schemas.microsoft.com/office/drawing/2014/main" id="{2C434A29-ACC5-74D4-5AF6-697CFC0F88F0}"/>
              </a:ext>
            </a:extLst>
          </p:cNvPr>
          <p:cNvSpPr txBox="1"/>
          <p:nvPr/>
        </p:nvSpPr>
        <p:spPr>
          <a:xfrm>
            <a:off x="590612" y="4100600"/>
            <a:ext cx="4604887" cy="369332"/>
          </a:xfrm>
          <a:prstGeom prst="rect">
            <a:avLst/>
          </a:prstGeom>
          <a:noFill/>
        </p:spPr>
        <p:txBody>
          <a:bodyPr wrap="square">
            <a:spAutoFit/>
          </a:bodyPr>
          <a:lstStyle/>
          <a:p>
            <a:r>
              <a:rPr lang="en-US" dirty="0" err="1">
                <a:solidFill>
                  <a:srgbClr val="FFC000"/>
                </a:solidFill>
              </a:rPr>
              <a:t>github.com</a:t>
            </a:r>
            <a:r>
              <a:rPr lang="en-US" dirty="0">
                <a:solidFill>
                  <a:srgbClr val="FFC000"/>
                </a:solidFill>
              </a:rPr>
              <a:t>/</a:t>
            </a:r>
            <a:r>
              <a:rPr lang="en-US" dirty="0" err="1">
                <a:solidFill>
                  <a:srgbClr val="FFC000"/>
                </a:solidFill>
              </a:rPr>
              <a:t>cnoe</a:t>
            </a:r>
            <a:r>
              <a:rPr lang="en-US" dirty="0">
                <a:solidFill>
                  <a:srgbClr val="FFC000"/>
                </a:solidFill>
              </a:rPr>
              <a:t>-io/</a:t>
            </a:r>
            <a:r>
              <a:rPr lang="en-US" dirty="0" err="1">
                <a:solidFill>
                  <a:srgbClr val="FFC000"/>
                </a:solidFill>
              </a:rPr>
              <a:t>cnoe</a:t>
            </a:r>
            <a:r>
              <a:rPr lang="en-US" dirty="0">
                <a:solidFill>
                  <a:srgbClr val="FFC000"/>
                </a:solidFill>
              </a:rPr>
              <a:t>-cli</a:t>
            </a:r>
          </a:p>
        </p:txBody>
      </p:sp>
      <p:pic>
        <p:nvPicPr>
          <p:cNvPr id="3074" name="Picture 2" descr="Part 1: How to Create a Kubernetes Custom Resource Definition (CRD)">
            <a:extLst>
              <a:ext uri="{FF2B5EF4-FFF2-40B4-BE49-F238E27FC236}">
                <a16:creationId xmlns:a16="http://schemas.microsoft.com/office/drawing/2014/main" id="{A40DB9A4-C729-E7DE-16E9-88D5C0A8A2E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8354" r="56864" b="14642"/>
          <a:stretch/>
        </p:blipFill>
        <p:spPr bwMode="auto">
          <a:xfrm>
            <a:off x="4703929" y="438344"/>
            <a:ext cx="1326383" cy="23090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y Crossplane Is so Exciting">
            <a:extLst>
              <a:ext uri="{FF2B5EF4-FFF2-40B4-BE49-F238E27FC236}">
                <a16:creationId xmlns:a16="http://schemas.microsoft.com/office/drawing/2014/main" id="{0447F026-34C6-0CF3-490E-B52506D8B52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147617" y="2885847"/>
            <a:ext cx="5069072" cy="158408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ntroduction to Terraform Modules-2 – CloudBlogger@2024">
            <a:extLst>
              <a:ext uri="{FF2B5EF4-FFF2-40B4-BE49-F238E27FC236}">
                <a16:creationId xmlns:a16="http://schemas.microsoft.com/office/drawing/2014/main" id="{F822963E-0ED0-95B3-306C-CBD9322969B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10" b="89940" l="8285" r="92006">
                        <a14:foregroundMark x1="41134" y1="22673" x2="41134" y2="22673"/>
                        <a14:foregroundMark x1="36628" y1="25976" x2="47093" y2="23123"/>
                        <a14:foregroundMark x1="42442" y1="22673" x2="49564" y2="17568"/>
                        <a14:foregroundMark x1="49564" y1="17568" x2="52035" y2="17117"/>
                        <a14:foregroundMark x1="47820" y1="40090" x2="53924" y2="41592"/>
                        <a14:foregroundMark x1="8285" y1="62012" x2="10610" y2="62462"/>
                        <a14:foregroundMark x1="18023" y1="61411" x2="18023" y2="61411"/>
                        <a14:foregroundMark x1="28198" y1="61562" x2="28198" y2="61562"/>
                        <a14:foregroundMark x1="38517" y1="62012" x2="38517" y2="62012"/>
                        <a14:foregroundMark x1="46076" y1="62613" x2="46076" y2="62613"/>
                        <a14:foregroundMark x1="56831" y1="61111" x2="56831" y2="61111"/>
                        <a14:foregroundMark x1="69331" y1="62012" x2="69331" y2="62012"/>
                        <a14:foregroundMark x1="77471" y1="61111" x2="77471" y2="61111"/>
                        <a14:foregroundMark x1="85320" y1="62012" x2="85320" y2="62012"/>
                        <a14:foregroundMark x1="29215" y1="77477" x2="29215" y2="77477"/>
                        <a14:foregroundMark x1="34884" y1="77027" x2="34884" y2="77027"/>
                        <a14:foregroundMark x1="43605" y1="76276" x2="43605" y2="76276"/>
                        <a14:foregroundMark x1="51308" y1="77327" x2="51308" y2="77327"/>
                        <a14:foregroundMark x1="60465" y1="77778" x2="60465" y2="77778"/>
                        <a14:foregroundMark x1="70203" y1="76426" x2="70203" y2="76426"/>
                        <a14:foregroundMark x1="77762" y1="76577" x2="77762" y2="76577"/>
                        <a14:foregroundMark x1="92006" y1="62763" x2="92006" y2="62763"/>
                      </a14:backgroundRemoval>
                    </a14:imgEffect>
                    <a14:imgEffect>
                      <a14:colorTemperature colorTemp="47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511710" y="4746931"/>
            <a:ext cx="2065398" cy="199922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NCF Virtual Project Events 2024 (Hosted by CNCF)">
            <a:extLst>
              <a:ext uri="{FF2B5EF4-FFF2-40B4-BE49-F238E27FC236}">
                <a16:creationId xmlns:a16="http://schemas.microsoft.com/office/drawing/2014/main" id="{D8D5457A-2B3A-27C4-E568-9B1820EE75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0501" y="2658670"/>
            <a:ext cx="1106620" cy="11066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61A9F1B-2694-97A9-56BA-F606C863403A}"/>
              </a:ext>
            </a:extLst>
          </p:cNvPr>
          <p:cNvPicPr>
            <a:picLocks noChangeAspect="1"/>
          </p:cNvPicPr>
          <p:nvPr/>
        </p:nvPicPr>
        <p:blipFill rotWithShape="1">
          <a:blip r:embed="rId11"/>
          <a:srcRect r="15084"/>
          <a:stretch/>
        </p:blipFill>
        <p:spPr>
          <a:xfrm>
            <a:off x="7035166" y="2423936"/>
            <a:ext cx="5142744" cy="2454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Arrow Connector 11">
            <a:extLst>
              <a:ext uri="{FF2B5EF4-FFF2-40B4-BE49-F238E27FC236}">
                <a16:creationId xmlns:a16="http://schemas.microsoft.com/office/drawing/2014/main" id="{E915A97F-3933-94FB-6784-ED10D526D734}"/>
              </a:ext>
            </a:extLst>
          </p:cNvPr>
          <p:cNvCxnSpPr/>
          <p:nvPr/>
        </p:nvCxnSpPr>
        <p:spPr>
          <a:xfrm flipV="1">
            <a:off x="3386295" y="1828800"/>
            <a:ext cx="1024931" cy="492369"/>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DE41E7-93C1-D333-DC91-4DC12BCD94BB}"/>
              </a:ext>
            </a:extLst>
          </p:cNvPr>
          <p:cNvCxnSpPr>
            <a:cxnSpLocks/>
          </p:cNvCxnSpPr>
          <p:nvPr/>
        </p:nvCxnSpPr>
        <p:spPr>
          <a:xfrm>
            <a:off x="3386295" y="3642461"/>
            <a:ext cx="102457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F379336-E028-6029-22DD-642DA5405702}"/>
              </a:ext>
            </a:extLst>
          </p:cNvPr>
          <p:cNvCxnSpPr>
            <a:cxnSpLocks/>
          </p:cNvCxnSpPr>
          <p:nvPr/>
        </p:nvCxnSpPr>
        <p:spPr>
          <a:xfrm>
            <a:off x="3508982" y="4784802"/>
            <a:ext cx="901889" cy="540111"/>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F6957EE-54AB-F0C9-FAB7-B2A46AE03704}"/>
              </a:ext>
            </a:extLst>
          </p:cNvPr>
          <p:cNvCxnSpPr>
            <a:cxnSpLocks/>
          </p:cNvCxnSpPr>
          <p:nvPr/>
        </p:nvCxnSpPr>
        <p:spPr>
          <a:xfrm>
            <a:off x="6373917" y="1623677"/>
            <a:ext cx="901889" cy="540111"/>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1A69F89-2F37-96F6-EF84-EF75C2CC42BD}"/>
              </a:ext>
            </a:extLst>
          </p:cNvPr>
          <p:cNvCxnSpPr/>
          <p:nvPr/>
        </p:nvCxnSpPr>
        <p:spPr>
          <a:xfrm flipV="1">
            <a:off x="6488029" y="5286628"/>
            <a:ext cx="1024931" cy="492369"/>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D51904-08D2-AF25-B1E8-6AB239B6469E}"/>
              </a:ext>
            </a:extLst>
          </p:cNvPr>
          <p:cNvCxnSpPr>
            <a:cxnSpLocks/>
          </p:cNvCxnSpPr>
          <p:nvPr/>
        </p:nvCxnSpPr>
        <p:spPr>
          <a:xfrm>
            <a:off x="6191459" y="3642461"/>
            <a:ext cx="102457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1CFDFBD-54FD-3859-A82D-1B27491775E7}"/>
              </a:ext>
            </a:extLst>
          </p:cNvPr>
          <p:cNvPicPr>
            <a:picLocks noChangeAspect="1"/>
          </p:cNvPicPr>
          <p:nvPr/>
        </p:nvPicPr>
        <p:blipFill rotWithShape="1">
          <a:blip r:embed="rId11"/>
          <a:srcRect r="15084"/>
          <a:stretch/>
        </p:blipFill>
        <p:spPr>
          <a:xfrm>
            <a:off x="7187566" y="2576336"/>
            <a:ext cx="5142744" cy="2454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6EFAF040-EABF-4AFD-3E9A-C91610868553}"/>
              </a:ext>
            </a:extLst>
          </p:cNvPr>
          <p:cNvPicPr>
            <a:picLocks noChangeAspect="1"/>
          </p:cNvPicPr>
          <p:nvPr/>
        </p:nvPicPr>
        <p:blipFill rotWithShape="1">
          <a:blip r:embed="rId11"/>
          <a:srcRect r="15084"/>
          <a:stretch/>
        </p:blipFill>
        <p:spPr>
          <a:xfrm>
            <a:off x="7339966" y="2728736"/>
            <a:ext cx="5142744" cy="2454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Picture 21">
            <a:extLst>
              <a:ext uri="{FF2B5EF4-FFF2-40B4-BE49-F238E27FC236}">
                <a16:creationId xmlns:a16="http://schemas.microsoft.com/office/drawing/2014/main" id="{E2F203BA-B894-FFD6-DA64-14556BC270C7}"/>
              </a:ext>
            </a:extLst>
          </p:cNvPr>
          <p:cNvPicPr>
            <a:picLocks noChangeAspect="1"/>
          </p:cNvPicPr>
          <p:nvPr/>
        </p:nvPicPr>
        <p:blipFill rotWithShape="1">
          <a:blip r:embed="rId11"/>
          <a:srcRect r="15084"/>
          <a:stretch/>
        </p:blipFill>
        <p:spPr>
          <a:xfrm>
            <a:off x="7492366" y="2881136"/>
            <a:ext cx="5142744" cy="2454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3" name="Picture 22">
            <a:extLst>
              <a:ext uri="{FF2B5EF4-FFF2-40B4-BE49-F238E27FC236}">
                <a16:creationId xmlns:a16="http://schemas.microsoft.com/office/drawing/2014/main" id="{8C5134AD-99CB-864A-624A-68809F53D8F3}"/>
              </a:ext>
            </a:extLst>
          </p:cNvPr>
          <p:cNvPicPr>
            <a:picLocks noChangeAspect="1"/>
          </p:cNvPicPr>
          <p:nvPr/>
        </p:nvPicPr>
        <p:blipFill rotWithShape="1">
          <a:blip r:embed="rId11"/>
          <a:srcRect r="15084"/>
          <a:stretch/>
        </p:blipFill>
        <p:spPr>
          <a:xfrm>
            <a:off x="7644766" y="3033536"/>
            <a:ext cx="5142744" cy="2454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B84244B9-3774-9DB8-49F1-5168990E3247}"/>
              </a:ext>
            </a:extLst>
          </p:cNvPr>
          <p:cNvPicPr>
            <a:picLocks noChangeAspect="1"/>
          </p:cNvPicPr>
          <p:nvPr/>
        </p:nvPicPr>
        <p:blipFill rotWithShape="1">
          <a:blip r:embed="rId11"/>
          <a:srcRect r="15084"/>
          <a:stretch/>
        </p:blipFill>
        <p:spPr>
          <a:xfrm>
            <a:off x="7797166" y="3185936"/>
            <a:ext cx="5142744" cy="2454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7E5EF5DB-F89B-64C9-1B05-6B8B0F7D0894}"/>
              </a:ext>
            </a:extLst>
          </p:cNvPr>
          <p:cNvPicPr>
            <a:picLocks noChangeAspect="1"/>
          </p:cNvPicPr>
          <p:nvPr/>
        </p:nvPicPr>
        <p:blipFill rotWithShape="1">
          <a:blip r:embed="rId11"/>
          <a:srcRect r="15084"/>
          <a:stretch/>
        </p:blipFill>
        <p:spPr>
          <a:xfrm>
            <a:off x="7949566" y="3338336"/>
            <a:ext cx="5142744" cy="2454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0502276C-A3D6-9897-E536-61FCF2BDD28B}"/>
              </a:ext>
            </a:extLst>
          </p:cNvPr>
          <p:cNvPicPr>
            <a:picLocks noChangeAspect="1"/>
          </p:cNvPicPr>
          <p:nvPr/>
        </p:nvPicPr>
        <p:blipFill rotWithShape="1">
          <a:blip r:embed="rId11"/>
          <a:srcRect r="15084"/>
          <a:stretch/>
        </p:blipFill>
        <p:spPr>
          <a:xfrm>
            <a:off x="8101966" y="3490736"/>
            <a:ext cx="5142744" cy="2454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a:extLst>
              <a:ext uri="{FF2B5EF4-FFF2-40B4-BE49-F238E27FC236}">
                <a16:creationId xmlns:a16="http://schemas.microsoft.com/office/drawing/2014/main" id="{4A3D89CD-43D9-448B-A028-CE86756747FC}"/>
              </a:ext>
            </a:extLst>
          </p:cNvPr>
          <p:cNvPicPr>
            <a:picLocks noChangeAspect="1"/>
          </p:cNvPicPr>
          <p:nvPr/>
        </p:nvPicPr>
        <p:blipFill rotWithShape="1">
          <a:blip r:embed="rId11"/>
          <a:srcRect r="15084"/>
          <a:stretch/>
        </p:blipFill>
        <p:spPr>
          <a:xfrm>
            <a:off x="8254366" y="3643136"/>
            <a:ext cx="5142744" cy="2454344"/>
          </a:xfrm>
          <a:prstGeom prst="rect">
            <a:avLst/>
          </a:prstGeom>
        </p:spPr>
      </p:pic>
    </p:spTree>
    <p:extLst>
      <p:ext uri="{BB962C8B-B14F-4D97-AF65-F5344CB8AC3E}">
        <p14:creationId xmlns:p14="http://schemas.microsoft.com/office/powerpoint/2010/main" val="22894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nodeType="afterEffect">
                                  <p:stCondLst>
                                    <p:cond delay="1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nodeType="afterEffect">
                                  <p:stCondLst>
                                    <p:cond delay="10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nodeType="afterEffect">
                                  <p:stCondLst>
                                    <p:cond delay="10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nodeType="afterEffect">
                                  <p:stCondLst>
                                    <p:cond delay="10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100"/>
                                  </p:stCondLst>
                                  <p:childTnLst>
                                    <p:set>
                                      <p:cBhvr>
                                        <p:cTn id="24" dur="1" fill="hold">
                                          <p:stCondLst>
                                            <p:cond delay="0"/>
                                          </p:stCondLst>
                                        </p:cTn>
                                        <p:tgtEl>
                                          <p:spTgt spid="26"/>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nodeType="afterEffect">
                                  <p:stCondLst>
                                    <p:cond delay="10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3466BE-8DE0-D74D-C5E4-42F4FB9D860A}"/>
              </a:ext>
            </a:extLst>
          </p:cNvPr>
          <p:cNvSpPr txBox="1"/>
          <p:nvPr/>
        </p:nvSpPr>
        <p:spPr>
          <a:xfrm>
            <a:off x="-466234" y="2644170"/>
            <a:ext cx="6100010" cy="1569660"/>
          </a:xfrm>
          <a:prstGeom prst="rect">
            <a:avLst/>
          </a:prstGeom>
          <a:noFill/>
        </p:spPr>
        <p:txBody>
          <a:bodyPr wrap="square">
            <a:spAutoFit/>
          </a:bodyPr>
          <a:lstStyle/>
          <a:p>
            <a:pPr algn="ctr"/>
            <a:r>
              <a:rPr lang="en-US" sz="4800" b="1" i="0" dirty="0">
                <a:solidFill>
                  <a:srgbClr val="D1D5DB"/>
                </a:solidFill>
                <a:effectLst/>
                <a:latin typeface="Söhne"/>
              </a:rPr>
              <a:t>Scaling</a:t>
            </a:r>
          </a:p>
          <a:p>
            <a:pPr algn="ctr"/>
            <a:r>
              <a:rPr lang="en-US" sz="4800" b="1" dirty="0">
                <a:solidFill>
                  <a:srgbClr val="D1D5DB"/>
                </a:solidFill>
                <a:latin typeface="Söhne"/>
              </a:rPr>
              <a:t>the Stack</a:t>
            </a:r>
            <a:endParaRPr lang="en-US" sz="4800" b="1" i="0" dirty="0">
              <a:solidFill>
                <a:srgbClr val="D1D5DB"/>
              </a:solidFill>
              <a:effectLst/>
              <a:latin typeface="Söhne"/>
            </a:endParaRPr>
          </a:p>
        </p:txBody>
      </p:sp>
      <p:pic>
        <p:nvPicPr>
          <p:cNvPr id="2" name="Picture 14" descr="A futuristic scene depicting multiple developers observing a large set of stacked glowing boxes on the horizon, symbolizing software development tasks. The group includes diverse individuals: a Caucasian male with short brown hair, a female with long black hair, and others from various ethnic backgrounds. The setting is a high-tech environment with sleek, modern equipment and digital interfaces. The atmosphere is enhanced by a dramatic sunset in the background, giving a sense of innovation and progress.">
            <a:extLst>
              <a:ext uri="{FF2B5EF4-FFF2-40B4-BE49-F238E27FC236}">
                <a16:creationId xmlns:a16="http://schemas.microsoft.com/office/drawing/2014/main" id="{C0793B4C-76C6-F96E-7E34-39AA2EDB3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627" y="0"/>
            <a:ext cx="6866374" cy="686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22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DFB332-4EB2-BC96-5B56-55FDA1565418}"/>
              </a:ext>
            </a:extLst>
          </p:cNvPr>
          <p:cNvSpPr txBox="1">
            <a:spLocks/>
          </p:cNvSpPr>
          <p:nvPr/>
        </p:nvSpPr>
        <p:spPr>
          <a:xfrm>
            <a:off x="381000" y="304800"/>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Scalability Work</a:t>
            </a:r>
          </a:p>
        </p:txBody>
      </p:sp>
      <p:sp>
        <p:nvSpPr>
          <p:cNvPr id="2" name="TextBox 1">
            <a:extLst>
              <a:ext uri="{FF2B5EF4-FFF2-40B4-BE49-F238E27FC236}">
                <a16:creationId xmlns:a16="http://schemas.microsoft.com/office/drawing/2014/main" id="{16E53801-90E0-C98A-A1D3-AC58DFB65847}"/>
              </a:ext>
            </a:extLst>
          </p:cNvPr>
          <p:cNvSpPr txBox="1"/>
          <p:nvPr/>
        </p:nvSpPr>
        <p:spPr>
          <a:xfrm>
            <a:off x="806941" y="1277962"/>
            <a:ext cx="9564280" cy="2369880"/>
          </a:xfrm>
          <a:prstGeom prst="rect">
            <a:avLst/>
          </a:prstGeom>
          <a:noFill/>
        </p:spPr>
        <p:txBody>
          <a:bodyPr wrap="square">
            <a:spAutoFit/>
          </a:bodyPr>
          <a:lstStyle/>
          <a:p>
            <a:pPr marL="457200" indent="-457200">
              <a:buFont typeface="Arial" panose="020B0604020202020204" pitchFamily="34" charset="0"/>
              <a:buChar char="•"/>
            </a:pPr>
            <a:r>
              <a:rPr lang="en-US" sz="3600" dirty="0">
                <a:solidFill>
                  <a:srgbClr val="FFC000"/>
                </a:solidFill>
                <a:latin typeface="Amazon Ember Medium" panose="020B0603020204020204" pitchFamily="34" charset="0"/>
                <a:ea typeface="Amazon Ember Medium" panose="020B0603020204020204" pitchFamily="34" charset="0"/>
                <a:cs typeface="Amazon Ember Medium" panose="020B0603020204020204" pitchFamily="34" charset="0"/>
              </a:rPr>
              <a:t>10,000 Argo CD Applications</a:t>
            </a:r>
          </a:p>
          <a:p>
            <a:pPr marL="457200" indent="-457200">
              <a:buFont typeface="Arial" panose="020B0604020202020204" pitchFamily="34" charset="0"/>
              <a:buChar char="•"/>
            </a:pPr>
            <a:r>
              <a:rPr lang="en-US" sz="3600" dirty="0">
                <a:solidFill>
                  <a:srgbClr val="FFC000"/>
                </a:solidFill>
                <a:latin typeface="Amazon Ember Medium" panose="020B0603020204020204" pitchFamily="34" charset="0"/>
                <a:ea typeface="Amazon Ember Medium" panose="020B0603020204020204" pitchFamily="34" charset="0"/>
                <a:cs typeface="Amazon Ember Medium" panose="020B0603020204020204" pitchFamily="34" charset="0"/>
              </a:rPr>
              <a:t>100 Clusters</a:t>
            </a:r>
          </a:p>
          <a:p>
            <a:pPr marL="457200" indent="-457200">
              <a:buFont typeface="Arial" panose="020B0604020202020204" pitchFamily="34" charset="0"/>
              <a:buChar char="•"/>
            </a:pPr>
            <a:endParaRPr lang="en-US" sz="1000" dirty="0">
              <a:latin typeface="Amazon Ember Medium" panose="020B0603020204020204" pitchFamily="34" charset="0"/>
              <a:ea typeface="Amazon Ember Medium" panose="020B0603020204020204" pitchFamily="34" charset="0"/>
              <a:cs typeface="Amazon Ember Medium" panose="020B0603020204020204" pitchFamily="34" charset="0"/>
            </a:endParaRPr>
          </a:p>
          <a:p>
            <a:pPr marL="914400" lvl="1" indent="-457200">
              <a:buFont typeface="Arial" panose="020B0604020202020204" pitchFamily="34" charset="0"/>
              <a:buChar char="•"/>
            </a:pPr>
            <a:r>
              <a:rPr lang="en-US" sz="2800" dirty="0">
                <a:solidFill>
                  <a:schemeClr val="tx2">
                    <a:lumMod val="90000"/>
                  </a:schemeClr>
                </a:solidFill>
                <a:latin typeface="Amazon Ember Medium" panose="020B0603020204020204" pitchFamily="34" charset="0"/>
                <a:ea typeface="Amazon Ember Medium" panose="020B0603020204020204" pitchFamily="34" charset="0"/>
                <a:cs typeface="Amazon Ember Medium" panose="020B0603020204020204" pitchFamily="34" charset="0"/>
              </a:rPr>
              <a:t>Performance Improvements</a:t>
            </a:r>
          </a:p>
          <a:p>
            <a:pPr marL="914400" lvl="1" indent="-457200">
              <a:buFont typeface="Arial" panose="020B0604020202020204" pitchFamily="34" charset="0"/>
              <a:buChar char="•"/>
            </a:pPr>
            <a:r>
              <a:rPr lang="en-US" sz="2800" dirty="0">
                <a:solidFill>
                  <a:schemeClr val="tx2">
                    <a:lumMod val="90000"/>
                  </a:schemeClr>
                </a:solidFill>
                <a:latin typeface="Amazon Ember Medium" panose="020B0603020204020204" pitchFamily="34" charset="0"/>
                <a:ea typeface="Amazon Ember Medium" panose="020B0603020204020204" pitchFamily="34" charset="0"/>
                <a:cs typeface="Amazon Ember Medium" panose="020B0603020204020204" pitchFamily="34" charset="0"/>
              </a:rPr>
              <a:t>Configuration Tuning</a:t>
            </a:r>
          </a:p>
          <a:p>
            <a:pPr marL="914400" lvl="1" indent="-457200">
              <a:buFont typeface="Arial" panose="020B0604020202020204" pitchFamily="34" charset="0"/>
              <a:buChar char="•"/>
            </a:pPr>
            <a:endParaRPr lang="en-US" sz="1000" dirty="0">
              <a:latin typeface="Amazon Ember Medium" panose="020B0603020204020204" pitchFamily="34" charset="0"/>
              <a:ea typeface="Amazon Ember Medium" panose="020B0603020204020204" pitchFamily="34" charset="0"/>
              <a:cs typeface="Amazon Ember Medium" panose="020B0603020204020204" pitchFamily="34" charset="0"/>
            </a:endParaRPr>
          </a:p>
        </p:txBody>
      </p:sp>
      <p:pic>
        <p:nvPicPr>
          <p:cNvPr id="4" name="Picture 3">
            <a:extLst>
              <a:ext uri="{FF2B5EF4-FFF2-40B4-BE49-F238E27FC236}">
                <a16:creationId xmlns:a16="http://schemas.microsoft.com/office/drawing/2014/main" id="{28C61825-595A-B055-9EFE-51AAD626D68D}"/>
              </a:ext>
            </a:extLst>
          </p:cNvPr>
          <p:cNvPicPr>
            <a:picLocks noChangeAspect="1"/>
          </p:cNvPicPr>
          <p:nvPr/>
        </p:nvPicPr>
        <p:blipFill>
          <a:blip r:embed="rId3"/>
          <a:stretch>
            <a:fillRect/>
          </a:stretch>
        </p:blipFill>
        <p:spPr>
          <a:xfrm>
            <a:off x="381000" y="4530318"/>
            <a:ext cx="11430000" cy="2022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87D7B1A-7D8D-8E37-294C-87FBD09359A9}"/>
              </a:ext>
            </a:extLst>
          </p:cNvPr>
          <p:cNvSpPr txBox="1"/>
          <p:nvPr/>
        </p:nvSpPr>
        <p:spPr>
          <a:xfrm>
            <a:off x="381000" y="4082314"/>
            <a:ext cx="6100010" cy="461665"/>
          </a:xfrm>
          <a:prstGeom prst="rect">
            <a:avLst/>
          </a:prstGeom>
          <a:noFill/>
        </p:spPr>
        <p:txBody>
          <a:bodyPr wrap="square">
            <a:spAutoFit/>
          </a:bodyPr>
          <a:lstStyle/>
          <a:p>
            <a:r>
              <a:rPr lang="en-US" sz="2400" dirty="0"/>
              <a:t>Part 1: </a:t>
            </a:r>
            <a:r>
              <a:rPr lang="en-US" sz="2400" dirty="0">
                <a:solidFill>
                  <a:srgbClr val="FFC000"/>
                </a:solidFill>
              </a:rPr>
              <a:t>http://</a:t>
            </a:r>
            <a:r>
              <a:rPr lang="en-US" sz="2400" dirty="0" err="1">
                <a:solidFill>
                  <a:srgbClr val="FFC000"/>
                </a:solidFill>
              </a:rPr>
              <a:t>bit.ly</a:t>
            </a:r>
            <a:r>
              <a:rPr lang="en-US" sz="2400" dirty="0">
                <a:solidFill>
                  <a:srgbClr val="FFC000"/>
                </a:solidFill>
              </a:rPr>
              <a:t>/3QtFnM5</a:t>
            </a:r>
          </a:p>
        </p:txBody>
      </p:sp>
      <p:pic>
        <p:nvPicPr>
          <p:cNvPr id="5" name="Picture 2" descr="Argo CD Consulting - MeteorOps">
            <a:extLst>
              <a:ext uri="{FF2B5EF4-FFF2-40B4-BE49-F238E27FC236}">
                <a16:creationId xmlns:a16="http://schemas.microsoft.com/office/drawing/2014/main" id="{E01BED24-A043-28FF-F42B-A1B32AB11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6700" y="51971"/>
            <a:ext cx="1681095" cy="168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6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DFB332-4EB2-BC96-5B56-55FDA1565418}"/>
              </a:ext>
            </a:extLst>
          </p:cNvPr>
          <p:cNvSpPr txBox="1">
            <a:spLocks/>
          </p:cNvSpPr>
          <p:nvPr/>
        </p:nvSpPr>
        <p:spPr>
          <a:xfrm>
            <a:off x="381000" y="304800"/>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Scalability Work</a:t>
            </a:r>
          </a:p>
        </p:txBody>
      </p:sp>
      <p:sp>
        <p:nvSpPr>
          <p:cNvPr id="2" name="TextBox 1">
            <a:extLst>
              <a:ext uri="{FF2B5EF4-FFF2-40B4-BE49-F238E27FC236}">
                <a16:creationId xmlns:a16="http://schemas.microsoft.com/office/drawing/2014/main" id="{16E53801-90E0-C98A-A1D3-AC58DFB65847}"/>
              </a:ext>
            </a:extLst>
          </p:cNvPr>
          <p:cNvSpPr txBox="1"/>
          <p:nvPr/>
        </p:nvSpPr>
        <p:spPr>
          <a:xfrm>
            <a:off x="220981" y="1277962"/>
            <a:ext cx="5387976" cy="5386090"/>
          </a:xfrm>
          <a:prstGeom prst="rect">
            <a:avLst/>
          </a:prstGeom>
          <a:noFill/>
        </p:spPr>
        <p:txBody>
          <a:bodyPr wrap="square">
            <a:spAutoFit/>
          </a:bodyPr>
          <a:lstStyle/>
          <a:p>
            <a:pPr marL="457200" indent="-457200">
              <a:buFont typeface="Arial" panose="020B0604020202020204" pitchFamily="34" charset="0"/>
              <a:buChar char="•"/>
            </a:pPr>
            <a:r>
              <a:rPr lang="en-US" sz="3600" dirty="0">
                <a:solidFill>
                  <a:srgbClr val="FFC000"/>
                </a:solidFill>
                <a:latin typeface="Amazon Ember Medium" panose="020B0603020204020204" pitchFamily="34" charset="0"/>
                <a:ea typeface="Amazon Ember Medium" panose="020B0603020204020204" pitchFamily="34" charset="0"/>
                <a:cs typeface="Amazon Ember Medium" panose="020B0603020204020204" pitchFamily="34" charset="0"/>
              </a:rPr>
              <a:t>50,000 Argo CD Applications</a:t>
            </a:r>
          </a:p>
          <a:p>
            <a:pPr marL="457200" indent="-457200">
              <a:buFont typeface="Arial" panose="020B0604020202020204" pitchFamily="34" charset="0"/>
              <a:buChar char="•"/>
            </a:pPr>
            <a:r>
              <a:rPr lang="en-US" sz="3600" dirty="0">
                <a:solidFill>
                  <a:srgbClr val="FFC000"/>
                </a:solidFill>
                <a:latin typeface="Amazon Ember Medium" panose="020B0603020204020204" pitchFamily="34" charset="0"/>
                <a:ea typeface="Amazon Ember Medium" panose="020B0603020204020204" pitchFamily="34" charset="0"/>
                <a:cs typeface="Amazon Ember Medium" panose="020B0603020204020204" pitchFamily="34" charset="0"/>
              </a:rPr>
              <a:t>5,000 Clusters</a:t>
            </a:r>
          </a:p>
          <a:p>
            <a:pPr marL="457200" indent="-457200">
              <a:buFont typeface="Arial" panose="020B0604020202020204" pitchFamily="34" charset="0"/>
              <a:buChar char="•"/>
            </a:pPr>
            <a:endParaRPr lang="en-US" sz="1000" dirty="0">
              <a:latin typeface="Amazon Ember Medium" panose="020B0603020204020204" pitchFamily="34" charset="0"/>
              <a:ea typeface="Amazon Ember Medium" panose="020B0603020204020204" pitchFamily="34" charset="0"/>
              <a:cs typeface="Amazon Ember Medium" panose="020B0603020204020204" pitchFamily="34" charset="0"/>
            </a:endParaRPr>
          </a:p>
          <a:p>
            <a:pPr marL="914400" lvl="1" indent="-457200">
              <a:buFont typeface="Arial" panose="020B0604020202020204" pitchFamily="34" charset="0"/>
              <a:buChar char="•"/>
            </a:pPr>
            <a:r>
              <a:rPr lang="en-US" sz="2800" dirty="0">
                <a:solidFill>
                  <a:schemeClr val="tx2">
                    <a:lumMod val="90000"/>
                  </a:schemeClr>
                </a:solidFill>
                <a:latin typeface="Amazon Ember Medium" panose="020B0603020204020204" pitchFamily="34" charset="0"/>
                <a:ea typeface="Amazon Ember Medium" panose="020B0603020204020204" pitchFamily="34" charset="0"/>
                <a:cs typeface="Amazon Ember Medium" panose="020B0603020204020204" pitchFamily="34" charset="0"/>
              </a:rPr>
              <a:t>Performance Improvements</a:t>
            </a:r>
          </a:p>
          <a:p>
            <a:pPr marL="914400" lvl="1" indent="-457200">
              <a:buFont typeface="Arial" panose="020B0604020202020204" pitchFamily="34" charset="0"/>
              <a:buChar char="•"/>
            </a:pPr>
            <a:r>
              <a:rPr lang="en-US" sz="2800" dirty="0">
                <a:solidFill>
                  <a:schemeClr val="tx2">
                    <a:lumMod val="90000"/>
                  </a:schemeClr>
                </a:solidFill>
                <a:latin typeface="Amazon Ember Medium" panose="020B0603020204020204" pitchFamily="34" charset="0"/>
                <a:ea typeface="Amazon Ember Medium" panose="020B0603020204020204" pitchFamily="34" charset="0"/>
                <a:cs typeface="Amazon Ember Medium" panose="020B0603020204020204" pitchFamily="34" charset="0"/>
              </a:rPr>
              <a:t>New </a:t>
            </a:r>
            <a:r>
              <a:rPr lang="en-US" sz="2800" dirty="0" err="1">
                <a:solidFill>
                  <a:schemeClr val="tx2">
                    <a:lumMod val="90000"/>
                  </a:schemeClr>
                </a:solidFill>
                <a:latin typeface="Amazon Ember Medium" panose="020B0603020204020204" pitchFamily="34" charset="0"/>
                <a:ea typeface="Amazon Ember Medium" panose="020B0603020204020204" pitchFamily="34" charset="0"/>
                <a:cs typeface="Amazon Ember Medium" panose="020B0603020204020204" pitchFamily="34" charset="0"/>
              </a:rPr>
              <a:t>Sharding</a:t>
            </a:r>
            <a:r>
              <a:rPr lang="en-US" sz="2800" dirty="0">
                <a:solidFill>
                  <a:schemeClr val="tx2">
                    <a:lumMod val="90000"/>
                  </a:schemeClr>
                </a:solidFill>
                <a:latin typeface="Amazon Ember Medium" panose="020B0603020204020204" pitchFamily="34" charset="0"/>
                <a:ea typeface="Amazon Ember Medium" panose="020B0603020204020204" pitchFamily="34" charset="0"/>
                <a:cs typeface="Amazon Ember Medium" panose="020B0603020204020204" pitchFamily="34" charset="0"/>
              </a:rPr>
              <a:t> Algorithms</a:t>
            </a:r>
          </a:p>
          <a:p>
            <a:pPr marL="914400" lvl="1" indent="-457200">
              <a:buFont typeface="Arial" panose="020B0604020202020204" pitchFamily="34" charset="0"/>
              <a:buChar char="•"/>
            </a:pPr>
            <a:r>
              <a:rPr lang="en-US" sz="2800" dirty="0">
                <a:solidFill>
                  <a:schemeClr val="tx2">
                    <a:lumMod val="90000"/>
                  </a:schemeClr>
                </a:solidFill>
                <a:latin typeface="Amazon Ember Medium" panose="020B0603020204020204" pitchFamily="34" charset="0"/>
                <a:ea typeface="Amazon Ember Medium" panose="020B0603020204020204" pitchFamily="34" charset="0"/>
                <a:cs typeface="Amazon Ember Medium" panose="020B0603020204020204" pitchFamily="34" charset="0"/>
              </a:rPr>
              <a:t>Configuration Tuning</a:t>
            </a:r>
          </a:p>
          <a:p>
            <a:pPr marL="914400" lvl="1" indent="-457200">
              <a:buFont typeface="Arial" panose="020B0604020202020204" pitchFamily="34" charset="0"/>
              <a:buChar char="•"/>
            </a:pPr>
            <a:endParaRPr lang="en-US" sz="2800" dirty="0">
              <a:solidFill>
                <a:schemeClr val="tx2">
                  <a:lumMod val="90000"/>
                </a:schemeClr>
              </a:solidFill>
              <a:latin typeface="Amazon Ember Medium" panose="020B0603020204020204" pitchFamily="34" charset="0"/>
              <a:ea typeface="Amazon Ember Medium" panose="020B0603020204020204" pitchFamily="34" charset="0"/>
              <a:cs typeface="Amazon Ember Medium" panose="020B0603020204020204" pitchFamily="34" charset="0"/>
            </a:endParaRPr>
          </a:p>
          <a:p>
            <a:pPr marL="457200" indent="-457200">
              <a:buFont typeface="Arial" panose="020B0604020202020204" pitchFamily="34" charset="0"/>
              <a:buChar char="•"/>
            </a:pPr>
            <a:r>
              <a:rPr lang="en-US" sz="2800" dirty="0">
                <a:solidFill>
                  <a:schemeClr val="accent1"/>
                </a:solidFill>
                <a:latin typeface="Amazon Ember Medium" panose="020B0603020204020204" pitchFamily="34" charset="0"/>
                <a:ea typeface="Amazon Ember Medium" panose="020B0603020204020204" pitchFamily="34" charset="0"/>
                <a:cs typeface="Amazon Ember Medium" panose="020B0603020204020204" pitchFamily="34" charset="0"/>
              </a:rPr>
              <a:t>Argo Workflows Scalability</a:t>
            </a:r>
          </a:p>
          <a:p>
            <a:pPr marL="457200" indent="-457200">
              <a:buFont typeface="Arial" panose="020B0604020202020204" pitchFamily="34" charset="0"/>
              <a:buChar char="•"/>
            </a:pPr>
            <a:r>
              <a:rPr lang="en-US" sz="2800" dirty="0">
                <a:solidFill>
                  <a:schemeClr val="accent1"/>
                </a:solidFill>
                <a:latin typeface="Amazon Ember Medium" panose="020B0603020204020204" pitchFamily="34" charset="0"/>
                <a:ea typeface="Amazon Ember Medium" panose="020B0603020204020204" pitchFamily="34" charset="0"/>
                <a:cs typeface="Amazon Ember Medium" panose="020B0603020204020204" pitchFamily="34" charset="0"/>
              </a:rPr>
              <a:t>Backstage Auth Mechanism</a:t>
            </a:r>
          </a:p>
          <a:p>
            <a:pPr marL="457200" indent="-457200">
              <a:buFont typeface="Arial" panose="020B0604020202020204" pitchFamily="34" charset="0"/>
              <a:buChar char="•"/>
            </a:pPr>
            <a:endParaRPr lang="en-US" sz="2000" dirty="0">
              <a:solidFill>
                <a:schemeClr val="accent1"/>
              </a:solidFill>
              <a:latin typeface="Amazon Ember Medium" panose="020B0603020204020204" pitchFamily="34" charset="0"/>
              <a:ea typeface="Amazon Ember Medium" panose="020B0603020204020204" pitchFamily="34" charset="0"/>
              <a:cs typeface="Amazon Ember Medium" panose="020B0603020204020204" pitchFamily="34" charset="0"/>
            </a:endParaRPr>
          </a:p>
          <a:p>
            <a:pPr marL="914400" lvl="1" indent="-457200">
              <a:buFont typeface="Arial" panose="020B0604020202020204" pitchFamily="34" charset="0"/>
              <a:buChar char="•"/>
            </a:pPr>
            <a:endParaRPr lang="en-US" sz="1000" dirty="0">
              <a:latin typeface="Amazon Ember Medium" panose="020B0603020204020204" pitchFamily="34" charset="0"/>
              <a:ea typeface="Amazon Ember Medium" panose="020B0603020204020204" pitchFamily="34" charset="0"/>
              <a:cs typeface="Amazon Ember Medium" panose="020B0603020204020204" pitchFamily="34" charset="0"/>
            </a:endParaRPr>
          </a:p>
        </p:txBody>
      </p:sp>
      <p:pic>
        <p:nvPicPr>
          <p:cNvPr id="3" name="Picture 2">
            <a:extLst>
              <a:ext uri="{FF2B5EF4-FFF2-40B4-BE49-F238E27FC236}">
                <a16:creationId xmlns:a16="http://schemas.microsoft.com/office/drawing/2014/main" id="{824779CE-3D9B-6FF3-B6FF-A42EC04B4F6B}"/>
              </a:ext>
            </a:extLst>
          </p:cNvPr>
          <p:cNvPicPr>
            <a:picLocks noChangeAspect="1"/>
          </p:cNvPicPr>
          <p:nvPr/>
        </p:nvPicPr>
        <p:blipFill>
          <a:blip r:embed="rId3"/>
          <a:stretch>
            <a:fillRect/>
          </a:stretch>
        </p:blipFill>
        <p:spPr>
          <a:xfrm>
            <a:off x="5822317" y="2562634"/>
            <a:ext cx="6092124" cy="2855186"/>
          </a:xfrm>
          <a:prstGeom prst="rect">
            <a:avLst/>
          </a:prstGeom>
        </p:spPr>
      </p:pic>
      <p:pic>
        <p:nvPicPr>
          <p:cNvPr id="4" name="Picture 2" descr="Argo CD Consulting - MeteorOps">
            <a:extLst>
              <a:ext uri="{FF2B5EF4-FFF2-40B4-BE49-F238E27FC236}">
                <a16:creationId xmlns:a16="http://schemas.microsoft.com/office/drawing/2014/main" id="{387875BC-F76F-8437-3D3A-EE6A22E1EB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6700" y="51971"/>
            <a:ext cx="1681095" cy="1681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29DD39-2975-A637-84BF-87361D1F713C}"/>
              </a:ext>
            </a:extLst>
          </p:cNvPr>
          <p:cNvSpPr txBox="1"/>
          <p:nvPr/>
        </p:nvSpPr>
        <p:spPr>
          <a:xfrm>
            <a:off x="5676900" y="2193302"/>
            <a:ext cx="7018020" cy="369332"/>
          </a:xfrm>
          <a:prstGeom prst="rect">
            <a:avLst/>
          </a:prstGeom>
          <a:noFill/>
        </p:spPr>
        <p:txBody>
          <a:bodyPr wrap="square">
            <a:spAutoFit/>
          </a:bodyPr>
          <a:lstStyle/>
          <a:p>
            <a:r>
              <a:rPr lang="en-US" dirty="0"/>
              <a:t>Part 2: </a:t>
            </a:r>
            <a:r>
              <a:rPr lang="en-US" dirty="0">
                <a:solidFill>
                  <a:srgbClr val="FFC000"/>
                </a:solidFill>
              </a:rPr>
              <a:t>https://</a:t>
            </a:r>
            <a:r>
              <a:rPr lang="en-US" dirty="0" err="1">
                <a:solidFill>
                  <a:srgbClr val="FFC000"/>
                </a:solidFill>
              </a:rPr>
              <a:t>cnoe.io</a:t>
            </a:r>
            <a:r>
              <a:rPr lang="en-US" dirty="0">
                <a:solidFill>
                  <a:srgbClr val="FFC000"/>
                </a:solidFill>
              </a:rPr>
              <a:t>/blog/</a:t>
            </a:r>
            <a:r>
              <a:rPr lang="en-US" dirty="0" err="1">
                <a:solidFill>
                  <a:srgbClr val="FFC000"/>
                </a:solidFill>
              </a:rPr>
              <a:t>argo</a:t>
            </a:r>
            <a:r>
              <a:rPr lang="en-US" dirty="0">
                <a:solidFill>
                  <a:srgbClr val="FFC000"/>
                </a:solidFill>
              </a:rPr>
              <a:t>-cd-application-scalability</a:t>
            </a:r>
          </a:p>
        </p:txBody>
      </p:sp>
    </p:spTree>
    <p:extLst>
      <p:ext uri="{BB962C8B-B14F-4D97-AF65-F5344CB8AC3E}">
        <p14:creationId xmlns:p14="http://schemas.microsoft.com/office/powerpoint/2010/main" val="60054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ackstage Software Catalog And Developer Platform | lacienciadelcafe.com.ar">
            <a:extLst>
              <a:ext uri="{FF2B5EF4-FFF2-40B4-BE49-F238E27FC236}">
                <a16:creationId xmlns:a16="http://schemas.microsoft.com/office/drawing/2014/main" id="{5E189A7C-777A-2542-013F-031A3F2C1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66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8C3F22-0F52-030F-30F1-A759E8C5D023}"/>
              </a:ext>
            </a:extLst>
          </p:cNvPr>
          <p:cNvSpPr txBox="1"/>
          <p:nvPr/>
        </p:nvSpPr>
        <p:spPr>
          <a:xfrm>
            <a:off x="385011" y="1609165"/>
            <a:ext cx="5496429" cy="1323439"/>
          </a:xfrm>
          <a:prstGeom prst="rect">
            <a:avLst/>
          </a:prstGeom>
          <a:noFill/>
        </p:spPr>
        <p:txBody>
          <a:bodyPr wrap="square">
            <a:spAutoFit/>
          </a:bodyPr>
          <a:lstStyle/>
          <a:p>
            <a:pPr marL="571500" indent="-571500">
              <a:buFont typeface="Arial" panose="020B0604020202020204" pitchFamily="34" charset="0"/>
              <a:buChar char="•"/>
            </a:pPr>
            <a:r>
              <a:rPr lang="en-US" sz="4000" dirty="0">
                <a:solidFill>
                  <a:srgbClr val="D1D5DB"/>
                </a:solidFill>
                <a:latin typeface="Söhne"/>
              </a:rPr>
              <a:t>Backstage plugins</a:t>
            </a:r>
          </a:p>
          <a:p>
            <a:pPr marL="571500" indent="-571500">
              <a:buFont typeface="Arial" panose="020B0604020202020204" pitchFamily="34" charset="0"/>
              <a:buChar char="•"/>
            </a:pPr>
            <a:r>
              <a:rPr lang="en-US" sz="4000" dirty="0">
                <a:solidFill>
                  <a:srgbClr val="D1D5DB"/>
                </a:solidFill>
                <a:latin typeface="Söhne"/>
              </a:rPr>
              <a:t>Developer practices</a:t>
            </a:r>
            <a:endParaRPr lang="en-US" sz="4000" dirty="0"/>
          </a:p>
        </p:txBody>
      </p:sp>
      <p:pic>
        <p:nvPicPr>
          <p:cNvPr id="3" name="Picture 2">
            <a:extLst>
              <a:ext uri="{FF2B5EF4-FFF2-40B4-BE49-F238E27FC236}">
                <a16:creationId xmlns:a16="http://schemas.microsoft.com/office/drawing/2014/main" id="{C3982E37-C9A2-17ED-639C-BE525CE9B05F}"/>
              </a:ext>
            </a:extLst>
          </p:cNvPr>
          <p:cNvPicPr>
            <a:picLocks noChangeAspect="1"/>
          </p:cNvPicPr>
          <p:nvPr/>
        </p:nvPicPr>
        <p:blipFill>
          <a:blip r:embed="rId4"/>
          <a:stretch>
            <a:fillRect/>
          </a:stretch>
        </p:blipFill>
        <p:spPr>
          <a:xfrm>
            <a:off x="166137" y="3429000"/>
            <a:ext cx="6479305" cy="2954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itle 1">
            <a:extLst>
              <a:ext uri="{FF2B5EF4-FFF2-40B4-BE49-F238E27FC236}">
                <a16:creationId xmlns:a16="http://schemas.microsoft.com/office/drawing/2014/main" id="{06DFB332-4EB2-BC96-5B56-55FDA1565418}"/>
              </a:ext>
            </a:extLst>
          </p:cNvPr>
          <p:cNvSpPr txBox="1">
            <a:spLocks/>
          </p:cNvSpPr>
          <p:nvPr/>
        </p:nvSpPr>
        <p:spPr>
          <a:xfrm>
            <a:off x="260684" y="340895"/>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Developer Portal Best Practices</a:t>
            </a:r>
          </a:p>
        </p:txBody>
      </p:sp>
      <p:sp>
        <p:nvSpPr>
          <p:cNvPr id="5" name="TextBox 4">
            <a:extLst>
              <a:ext uri="{FF2B5EF4-FFF2-40B4-BE49-F238E27FC236}">
                <a16:creationId xmlns:a16="http://schemas.microsoft.com/office/drawing/2014/main" id="{B736A774-9A9D-50F5-A091-E930C04552DB}"/>
              </a:ext>
            </a:extLst>
          </p:cNvPr>
          <p:cNvSpPr txBox="1"/>
          <p:nvPr/>
        </p:nvSpPr>
        <p:spPr>
          <a:xfrm>
            <a:off x="166137" y="3059668"/>
            <a:ext cx="6793230" cy="369332"/>
          </a:xfrm>
          <a:prstGeom prst="rect">
            <a:avLst/>
          </a:prstGeom>
          <a:noFill/>
        </p:spPr>
        <p:txBody>
          <a:bodyPr wrap="square">
            <a:spAutoFit/>
          </a:bodyPr>
          <a:lstStyle/>
          <a:p>
            <a:r>
              <a:rPr lang="en-US" dirty="0">
                <a:solidFill>
                  <a:srgbClr val="FFC000"/>
                </a:solidFill>
              </a:rPr>
              <a:t>https://</a:t>
            </a:r>
            <a:r>
              <a:rPr lang="en-US" dirty="0" err="1">
                <a:solidFill>
                  <a:srgbClr val="FFC000"/>
                </a:solidFill>
              </a:rPr>
              <a:t>cnoe.io</a:t>
            </a:r>
            <a:r>
              <a:rPr lang="en-US" dirty="0">
                <a:solidFill>
                  <a:srgbClr val="FFC000"/>
                </a:solidFill>
              </a:rPr>
              <a:t>/blog/optimizing-data-quality-in-dev-portals</a:t>
            </a:r>
          </a:p>
        </p:txBody>
      </p:sp>
    </p:spTree>
    <p:extLst>
      <p:ext uri="{BB962C8B-B14F-4D97-AF65-F5344CB8AC3E}">
        <p14:creationId xmlns:p14="http://schemas.microsoft.com/office/powerpoint/2010/main" val="48007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6DFB332-4EB2-BC96-5B56-55FDA1565418}"/>
              </a:ext>
            </a:extLst>
          </p:cNvPr>
          <p:cNvSpPr txBox="1">
            <a:spLocks/>
          </p:cNvSpPr>
          <p:nvPr/>
        </p:nvSpPr>
        <p:spPr>
          <a:xfrm>
            <a:off x="257794" y="916300"/>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How is CNOE progressing?</a:t>
            </a:r>
          </a:p>
          <a:p>
            <a:endParaRPr lang="en-US" dirty="0"/>
          </a:p>
          <a:p>
            <a:pPr marL="571500" indent="-571500">
              <a:buFont typeface="Arial" panose="020B0604020202020204" pitchFamily="34" charset="0"/>
              <a:buChar char="•"/>
            </a:pPr>
            <a:r>
              <a:rPr lang="en-US" sz="2800" dirty="0"/>
              <a:t>The Governance Model</a:t>
            </a:r>
          </a:p>
          <a:p>
            <a:pPr marL="571500" indent="-571500">
              <a:buFont typeface="Arial" panose="020B0604020202020204" pitchFamily="34" charset="0"/>
              <a:buChar char="•"/>
            </a:pPr>
            <a:r>
              <a:rPr lang="en-US" sz="2800" dirty="0"/>
              <a:t>Project Roadmap</a:t>
            </a:r>
          </a:p>
          <a:p>
            <a:pPr marL="571500" indent="-571500">
              <a:buFont typeface="Arial" panose="020B0604020202020204" pitchFamily="34" charset="0"/>
              <a:buChar char="•"/>
            </a:pPr>
            <a:r>
              <a:rPr lang="en-US" sz="2800" dirty="0"/>
              <a:t>https://</a:t>
            </a:r>
            <a:r>
              <a:rPr lang="en-US" sz="2800" dirty="0" err="1"/>
              <a:t>cnoe.io</a:t>
            </a:r>
            <a:endParaRPr lang="en-US" sz="2800" dirty="0"/>
          </a:p>
          <a:p>
            <a:pPr marL="571500" indent="-571500">
              <a:buFont typeface="Arial" panose="020B0604020202020204" pitchFamily="34" charset="0"/>
              <a:buChar char="•"/>
            </a:pPr>
            <a:r>
              <a:rPr lang="en-US" sz="2800" dirty="0"/>
              <a:t>#</a:t>
            </a:r>
            <a:r>
              <a:rPr lang="en-US" sz="2800" dirty="0" err="1"/>
              <a:t>cnoe</a:t>
            </a:r>
            <a:r>
              <a:rPr lang="en-US" sz="2800" dirty="0"/>
              <a:t>-interest on CNCF slack</a:t>
            </a:r>
          </a:p>
        </p:txBody>
      </p:sp>
      <p:pic>
        <p:nvPicPr>
          <p:cNvPr id="2" name="Picture 1">
            <a:extLst>
              <a:ext uri="{FF2B5EF4-FFF2-40B4-BE49-F238E27FC236}">
                <a16:creationId xmlns:a16="http://schemas.microsoft.com/office/drawing/2014/main" id="{8B1853E2-4663-5FBD-5603-86E6C8FF8879}"/>
              </a:ext>
            </a:extLst>
          </p:cNvPr>
          <p:cNvPicPr>
            <a:picLocks noChangeAspect="1"/>
          </p:cNvPicPr>
          <p:nvPr/>
        </p:nvPicPr>
        <p:blipFill>
          <a:blip r:embed="rId3"/>
          <a:stretch>
            <a:fillRect/>
          </a:stretch>
        </p:blipFill>
        <p:spPr>
          <a:xfrm>
            <a:off x="7661686" y="0"/>
            <a:ext cx="4530314" cy="38356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BA74A7C8-72D8-262E-1070-7A5AEFFCDCF7}"/>
              </a:ext>
            </a:extLst>
          </p:cNvPr>
          <p:cNvPicPr>
            <a:picLocks noChangeAspect="1"/>
          </p:cNvPicPr>
          <p:nvPr/>
        </p:nvPicPr>
        <p:blipFill>
          <a:blip r:embed="rId4"/>
          <a:stretch>
            <a:fillRect/>
          </a:stretch>
        </p:blipFill>
        <p:spPr>
          <a:xfrm>
            <a:off x="6597537" y="1397562"/>
            <a:ext cx="5022880" cy="33544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A9E94942-7A8E-77D8-40A0-F7BF770C513E}"/>
              </a:ext>
            </a:extLst>
          </p:cNvPr>
          <p:cNvPicPr>
            <a:picLocks noChangeAspect="1"/>
          </p:cNvPicPr>
          <p:nvPr/>
        </p:nvPicPr>
        <p:blipFill>
          <a:blip r:embed="rId5"/>
          <a:stretch>
            <a:fillRect/>
          </a:stretch>
        </p:blipFill>
        <p:spPr>
          <a:xfrm>
            <a:off x="7661686" y="2777301"/>
            <a:ext cx="3538889" cy="36354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B231F9A-CAD2-EC15-BE0A-13A32BEA223B}"/>
              </a:ext>
            </a:extLst>
          </p:cNvPr>
          <p:cNvPicPr>
            <a:picLocks noChangeAspect="1"/>
          </p:cNvPicPr>
          <p:nvPr/>
        </p:nvPicPr>
        <p:blipFill>
          <a:blip r:embed="rId6"/>
          <a:stretch>
            <a:fillRect/>
          </a:stretch>
        </p:blipFill>
        <p:spPr>
          <a:xfrm>
            <a:off x="3827138" y="3851317"/>
            <a:ext cx="4291311" cy="24400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221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381-F31E-41E0-A17E-FA043C4C6282}"/>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7BB5BB3F-1536-4C06-AFA6-23D66BFAA920}"/>
              </a:ext>
            </a:extLst>
          </p:cNvPr>
          <p:cNvSpPr>
            <a:spLocks noGrp="1"/>
          </p:cNvSpPr>
          <p:nvPr>
            <p:ph type="body" sz="quarter" idx="10"/>
          </p:nvPr>
        </p:nvSpPr>
        <p:spPr/>
        <p:txBody>
          <a:bodyPr/>
          <a:lstStyle/>
          <a:p>
            <a:r>
              <a:rPr lang="en-US" dirty="0"/>
              <a:t>Nima Kaviani</a:t>
            </a:r>
          </a:p>
        </p:txBody>
      </p:sp>
      <p:sp>
        <p:nvSpPr>
          <p:cNvPr id="10" name="Text Placeholder 9">
            <a:extLst>
              <a:ext uri="{FF2B5EF4-FFF2-40B4-BE49-F238E27FC236}">
                <a16:creationId xmlns:a16="http://schemas.microsoft.com/office/drawing/2014/main" id="{0491DAA4-31CE-4D60-83AC-B37398D02E86}"/>
              </a:ext>
            </a:extLst>
          </p:cNvPr>
          <p:cNvSpPr>
            <a:spLocks noGrp="1"/>
          </p:cNvSpPr>
          <p:nvPr>
            <p:ph type="body" sz="quarter" idx="11"/>
          </p:nvPr>
        </p:nvSpPr>
        <p:spPr/>
        <p:txBody>
          <a:bodyPr/>
          <a:lstStyle/>
          <a:p>
            <a:r>
              <a:rPr lang="en-US" dirty="0" err="1"/>
              <a:t>nkaviani@amazon.com</a:t>
            </a:r>
            <a:endParaRPr lang="en-US" dirty="0"/>
          </a:p>
        </p:txBody>
      </p:sp>
      <p:sp>
        <p:nvSpPr>
          <p:cNvPr id="11" name="Text Placeholder 10">
            <a:extLst>
              <a:ext uri="{FF2B5EF4-FFF2-40B4-BE49-F238E27FC236}">
                <a16:creationId xmlns:a16="http://schemas.microsoft.com/office/drawing/2014/main" id="{91C70BC0-E85B-4E91-B022-9300E99D2B17}"/>
              </a:ext>
            </a:extLst>
          </p:cNvPr>
          <p:cNvSpPr>
            <a:spLocks noGrp="1"/>
          </p:cNvSpPr>
          <p:nvPr>
            <p:ph type="body" sz="quarter" idx="12"/>
          </p:nvPr>
        </p:nvSpPr>
        <p:spPr/>
        <p:txBody>
          <a:bodyPr/>
          <a:lstStyle/>
          <a:p>
            <a:r>
              <a:rPr lang="en-US" dirty="0"/>
              <a:t>Frank Carta</a:t>
            </a:r>
          </a:p>
        </p:txBody>
      </p:sp>
      <p:sp>
        <p:nvSpPr>
          <p:cNvPr id="13" name="Text Placeholder 12">
            <a:extLst>
              <a:ext uri="{FF2B5EF4-FFF2-40B4-BE49-F238E27FC236}">
                <a16:creationId xmlns:a16="http://schemas.microsoft.com/office/drawing/2014/main" id="{0C2F9B5D-7B48-40D0-9080-97174B0477DC}"/>
              </a:ext>
            </a:extLst>
          </p:cNvPr>
          <p:cNvSpPr>
            <a:spLocks noGrp="1"/>
          </p:cNvSpPr>
          <p:nvPr>
            <p:ph type="body" sz="quarter" idx="14"/>
          </p:nvPr>
        </p:nvSpPr>
        <p:spPr/>
        <p:txBody>
          <a:bodyPr/>
          <a:lstStyle/>
          <a:p>
            <a:r>
              <a:rPr lang="en-US" dirty="0" err="1"/>
              <a:t>fcarta@amazon.com</a:t>
            </a:r>
            <a:endParaRPr lang="en-US" dirty="0"/>
          </a:p>
        </p:txBody>
      </p:sp>
    </p:spTree>
    <p:extLst>
      <p:ext uri="{BB962C8B-B14F-4D97-AF65-F5344CB8AC3E}">
        <p14:creationId xmlns:p14="http://schemas.microsoft.com/office/powerpoint/2010/main" val="10624346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1F687A6-A524-4A29-98AE-1DD8E4D19680}"/>
              </a:ext>
            </a:extLst>
          </p:cNvPr>
          <p:cNvSpPr>
            <a:spLocks noGrp="1"/>
          </p:cNvSpPr>
          <p:nvPr>
            <p:ph type="sldNum" sz="quarter" idx="12"/>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3</a:t>
            </a:fld>
            <a:endParaRPr lang="en-US"/>
          </a:p>
        </p:txBody>
      </p:sp>
      <p:pic>
        <p:nvPicPr>
          <p:cNvPr id="3" name="Picture 2">
            <a:extLst>
              <a:ext uri="{FF2B5EF4-FFF2-40B4-BE49-F238E27FC236}">
                <a16:creationId xmlns:a16="http://schemas.microsoft.com/office/drawing/2014/main" id="{312FF562-750D-5733-FDF9-B80BBEDA5F4F}"/>
              </a:ext>
            </a:extLst>
          </p:cNvPr>
          <p:cNvPicPr>
            <a:picLocks noChangeAspect="1"/>
          </p:cNvPicPr>
          <p:nvPr/>
        </p:nvPicPr>
        <p:blipFill>
          <a:blip r:embed="rId2"/>
          <a:stretch>
            <a:fillRect/>
          </a:stretch>
        </p:blipFill>
        <p:spPr>
          <a:xfrm>
            <a:off x="1488916" y="203375"/>
            <a:ext cx="9214167" cy="6182200"/>
          </a:xfrm>
          <a:prstGeom prst="rect">
            <a:avLst/>
          </a:prstGeom>
        </p:spPr>
      </p:pic>
    </p:spTree>
    <p:extLst>
      <p:ext uri="{BB962C8B-B14F-4D97-AF65-F5344CB8AC3E}">
        <p14:creationId xmlns:p14="http://schemas.microsoft.com/office/powerpoint/2010/main" val="368058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3466BE-8DE0-D74D-C5E4-42F4FB9D860A}"/>
              </a:ext>
            </a:extLst>
          </p:cNvPr>
          <p:cNvSpPr txBox="1"/>
          <p:nvPr/>
        </p:nvSpPr>
        <p:spPr>
          <a:xfrm>
            <a:off x="-445170" y="2241555"/>
            <a:ext cx="6100010" cy="1692771"/>
          </a:xfrm>
          <a:prstGeom prst="rect">
            <a:avLst/>
          </a:prstGeom>
          <a:noFill/>
        </p:spPr>
        <p:txBody>
          <a:bodyPr wrap="square">
            <a:spAutoFit/>
          </a:bodyPr>
          <a:lstStyle/>
          <a:p>
            <a:pPr algn="ctr"/>
            <a:r>
              <a:rPr lang="en-US" sz="5200" b="1" i="0" dirty="0">
                <a:solidFill>
                  <a:srgbClr val="D1D5DB"/>
                </a:solidFill>
                <a:effectLst/>
                <a:latin typeface="Söhne"/>
              </a:rPr>
              <a:t>Have you seen a</a:t>
            </a:r>
          </a:p>
          <a:p>
            <a:pPr algn="ctr"/>
            <a:r>
              <a:rPr lang="en-US" sz="5200" b="1" dirty="0">
                <a:solidFill>
                  <a:srgbClr val="D1D5DB"/>
                </a:solidFill>
                <a:latin typeface="Söhne"/>
              </a:rPr>
              <a:t>Solution?</a:t>
            </a:r>
            <a:endParaRPr lang="en-US" sz="5200" b="1" i="0" dirty="0">
              <a:solidFill>
                <a:srgbClr val="D1D5DB"/>
              </a:solidFill>
              <a:effectLst/>
              <a:latin typeface="Söhne"/>
            </a:endParaRPr>
          </a:p>
        </p:txBody>
      </p:sp>
      <p:pic>
        <p:nvPicPr>
          <p:cNvPr id="5122" name="Picture 2">
            <a:extLst>
              <a:ext uri="{FF2B5EF4-FFF2-40B4-BE49-F238E27FC236}">
                <a16:creationId xmlns:a16="http://schemas.microsoft.com/office/drawing/2014/main" id="{40B9E188-DD7E-CE0A-8A71-480AC31409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183"/>
          <a:stretch/>
        </p:blipFill>
        <p:spPr bwMode="auto">
          <a:xfrm>
            <a:off x="5450305" y="-1"/>
            <a:ext cx="6741695"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75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42A-8027-79D6-A3CA-D9A70294A43E}"/>
              </a:ext>
            </a:extLst>
          </p:cNvPr>
          <p:cNvSpPr txBox="1">
            <a:spLocks/>
          </p:cNvSpPr>
          <p:nvPr/>
        </p:nvSpPr>
        <p:spPr>
          <a:xfrm>
            <a:off x="381000" y="304800"/>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The Platforming Journey</a:t>
            </a:r>
          </a:p>
        </p:txBody>
      </p:sp>
      <p:pic>
        <p:nvPicPr>
          <p:cNvPr id="1032" name="Picture 8" descr="A conceptual image showing a developer testing the stability of stacked up boxes, each labeled with different development tasks such as coding, debugging, and project management. The Caucasian male with short brown hair is carefully examining a tall stack of these glowing boxes, pressing on one to check its stability. The workspace is dimly lit, emphasizing the illuminated boxes. This scene symbolizes the meticulous process of ensuring each aspect of software development works together seamlessly in a testing environment.">
            <a:extLst>
              <a:ext uri="{FF2B5EF4-FFF2-40B4-BE49-F238E27FC236}">
                <a16:creationId xmlns:a16="http://schemas.microsoft.com/office/drawing/2014/main" id="{9B065FF5-F239-E0E0-E4D8-0EB8EE3DA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168" y="2159276"/>
            <a:ext cx="2239948" cy="22399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 illustration of a developer testing the stability of a stack of glowing boxes labeled with different software development tasks such as coding, debugging, and project management. The Caucasian male with short brown hair is poking at the boxes, causing some to tilt and begin to fall. The scene captures a moment of tension, with the developer's focused expression and the dynamic movement of the unstable boxes. The workspace is dimly lit, highlighting the glowing, colorful boxes in a dramatic, action-filled setting.">
            <a:extLst>
              <a:ext uri="{FF2B5EF4-FFF2-40B4-BE49-F238E27FC236}">
                <a16:creationId xmlns:a16="http://schemas.microsoft.com/office/drawing/2014/main" id="{88B8044F-7603-3C20-299A-BD669D7D6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424" y="2159275"/>
            <a:ext cx="2239947" cy="22399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 illustration showing two developers, a Caucasian male with short brown hair and a female with long black hair, leaning down to examine a smaller, sturdy stack of glowing boxes labeled with software development tasks like coding, debugging, and project management. They are closely observing the compact structure, visibly impressed by the stability. The setting is a dimly lit workspace, accentuating the subtle glow of the boxes in a detailed, intimate scene of collaboration and scrutiny.">
            <a:extLst>
              <a:ext uri="{FF2B5EF4-FFF2-40B4-BE49-F238E27FC236}">
                <a16:creationId xmlns:a16="http://schemas.microsoft.com/office/drawing/2014/main" id="{E270D1B9-9DB7-6E24-4314-747B824695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7905" y="2159275"/>
            <a:ext cx="2239946" cy="223994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 futuristic scene depicting multiple developers observing a large set of stacked glowing boxes on the horizon, symbolizing software development tasks. The group includes diverse individuals: a Caucasian male with short brown hair, a female with long black hair, and others from various ethnic backgrounds. The setting is a high-tech environment with sleek, modern equipment and digital interfaces. The atmosphere is enhanced by a dramatic sunset in the background, giving a sense of innovation and progress.">
            <a:extLst>
              <a:ext uri="{FF2B5EF4-FFF2-40B4-BE49-F238E27FC236}">
                <a16:creationId xmlns:a16="http://schemas.microsoft.com/office/drawing/2014/main" id="{91E23142-4802-918C-56CE-6890972440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5159" y="2159274"/>
            <a:ext cx="2239945" cy="22399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47746CF-DD18-D304-5867-4D76774B67E6}"/>
              </a:ext>
            </a:extLst>
          </p:cNvPr>
          <p:cNvPicPr>
            <a:picLocks noChangeAspect="1"/>
          </p:cNvPicPr>
          <p:nvPr/>
        </p:nvPicPr>
        <p:blipFill>
          <a:blip r:embed="rId7"/>
          <a:stretch>
            <a:fillRect/>
          </a:stretch>
        </p:blipFill>
        <p:spPr>
          <a:xfrm>
            <a:off x="105686" y="2159276"/>
            <a:ext cx="2239949" cy="2239949"/>
          </a:xfrm>
          <a:prstGeom prst="rect">
            <a:avLst/>
          </a:prstGeom>
        </p:spPr>
      </p:pic>
      <p:sp>
        <p:nvSpPr>
          <p:cNvPr id="9" name="TextBox 8">
            <a:extLst>
              <a:ext uri="{FF2B5EF4-FFF2-40B4-BE49-F238E27FC236}">
                <a16:creationId xmlns:a16="http://schemas.microsoft.com/office/drawing/2014/main" id="{77EFE301-E97F-988C-B060-6760F2576736}"/>
              </a:ext>
            </a:extLst>
          </p:cNvPr>
          <p:cNvSpPr txBox="1"/>
          <p:nvPr/>
        </p:nvSpPr>
        <p:spPr>
          <a:xfrm>
            <a:off x="318839" y="4587902"/>
            <a:ext cx="1803379" cy="369332"/>
          </a:xfrm>
          <a:prstGeom prst="rect">
            <a:avLst/>
          </a:prstGeom>
          <a:noFill/>
        </p:spPr>
        <p:txBody>
          <a:bodyPr wrap="none" lIns="0" rIns="0" rtlCol="0">
            <a:spAutoFit/>
          </a:bodyPr>
          <a:lstStyle/>
          <a:p>
            <a:pPr algn="ctr"/>
            <a:r>
              <a:rPr lang="en-US" dirty="0"/>
              <a:t>Choose the Stack</a:t>
            </a:r>
          </a:p>
        </p:txBody>
      </p:sp>
      <p:sp>
        <p:nvSpPr>
          <p:cNvPr id="10" name="TextBox 9">
            <a:extLst>
              <a:ext uri="{FF2B5EF4-FFF2-40B4-BE49-F238E27FC236}">
                <a16:creationId xmlns:a16="http://schemas.microsoft.com/office/drawing/2014/main" id="{2D712638-D61C-DA71-2E52-C079F91698E8}"/>
              </a:ext>
            </a:extLst>
          </p:cNvPr>
          <p:cNvSpPr txBox="1"/>
          <p:nvPr/>
        </p:nvSpPr>
        <p:spPr>
          <a:xfrm>
            <a:off x="2891869" y="4587902"/>
            <a:ext cx="1572546" cy="369332"/>
          </a:xfrm>
          <a:prstGeom prst="rect">
            <a:avLst/>
          </a:prstGeom>
          <a:noFill/>
        </p:spPr>
        <p:txBody>
          <a:bodyPr wrap="none" lIns="0" rIns="0" rtlCol="0">
            <a:spAutoFit/>
          </a:bodyPr>
          <a:lstStyle/>
          <a:p>
            <a:pPr algn="ctr"/>
            <a:r>
              <a:rPr lang="en-US" dirty="0"/>
              <a:t>Build the Stack</a:t>
            </a:r>
          </a:p>
        </p:txBody>
      </p:sp>
      <p:sp>
        <p:nvSpPr>
          <p:cNvPr id="11" name="TextBox 10">
            <a:extLst>
              <a:ext uri="{FF2B5EF4-FFF2-40B4-BE49-F238E27FC236}">
                <a16:creationId xmlns:a16="http://schemas.microsoft.com/office/drawing/2014/main" id="{284F2F76-3D4F-7491-E56E-2F1CF67F44A7}"/>
              </a:ext>
            </a:extLst>
          </p:cNvPr>
          <p:cNvSpPr txBox="1"/>
          <p:nvPr/>
        </p:nvSpPr>
        <p:spPr>
          <a:xfrm>
            <a:off x="5345611" y="4587902"/>
            <a:ext cx="1479572" cy="369332"/>
          </a:xfrm>
          <a:prstGeom prst="rect">
            <a:avLst/>
          </a:prstGeom>
          <a:noFill/>
        </p:spPr>
        <p:txBody>
          <a:bodyPr wrap="none" lIns="0" rIns="0" rtlCol="0">
            <a:spAutoFit/>
          </a:bodyPr>
          <a:lstStyle/>
          <a:p>
            <a:pPr algn="ctr"/>
            <a:r>
              <a:rPr lang="en-US" dirty="0"/>
              <a:t>Test the Stack</a:t>
            </a:r>
          </a:p>
        </p:txBody>
      </p:sp>
      <p:sp>
        <p:nvSpPr>
          <p:cNvPr id="12" name="TextBox 11">
            <a:extLst>
              <a:ext uri="{FF2B5EF4-FFF2-40B4-BE49-F238E27FC236}">
                <a16:creationId xmlns:a16="http://schemas.microsoft.com/office/drawing/2014/main" id="{10F5C9B3-1ED8-29EB-FA81-45FE87392A57}"/>
              </a:ext>
            </a:extLst>
          </p:cNvPr>
          <p:cNvSpPr txBox="1"/>
          <p:nvPr/>
        </p:nvSpPr>
        <p:spPr>
          <a:xfrm>
            <a:off x="7826947" y="4613176"/>
            <a:ext cx="1421864" cy="369332"/>
          </a:xfrm>
          <a:prstGeom prst="rect">
            <a:avLst/>
          </a:prstGeom>
          <a:noFill/>
        </p:spPr>
        <p:txBody>
          <a:bodyPr wrap="none" lIns="0" rIns="0" rtlCol="0">
            <a:spAutoFit/>
          </a:bodyPr>
          <a:lstStyle/>
          <a:p>
            <a:pPr algn="ctr"/>
            <a:r>
              <a:rPr lang="en-US" dirty="0"/>
              <a:t>Sell the Stack</a:t>
            </a:r>
          </a:p>
        </p:txBody>
      </p:sp>
      <p:sp>
        <p:nvSpPr>
          <p:cNvPr id="13" name="TextBox 12">
            <a:extLst>
              <a:ext uri="{FF2B5EF4-FFF2-40B4-BE49-F238E27FC236}">
                <a16:creationId xmlns:a16="http://schemas.microsoft.com/office/drawing/2014/main" id="{334EA78A-1B76-D7B9-37DA-61FEAF598194}"/>
              </a:ext>
            </a:extLst>
          </p:cNvPr>
          <p:cNvSpPr txBox="1"/>
          <p:nvPr/>
        </p:nvSpPr>
        <p:spPr>
          <a:xfrm>
            <a:off x="10153248" y="4587902"/>
            <a:ext cx="1583767" cy="369332"/>
          </a:xfrm>
          <a:prstGeom prst="rect">
            <a:avLst/>
          </a:prstGeom>
          <a:noFill/>
        </p:spPr>
        <p:txBody>
          <a:bodyPr wrap="none" lIns="0" rIns="0" rtlCol="0">
            <a:spAutoFit/>
          </a:bodyPr>
          <a:lstStyle/>
          <a:p>
            <a:pPr algn="ctr"/>
            <a:r>
              <a:rPr lang="en-US" dirty="0"/>
              <a:t>Scale the Stack</a:t>
            </a:r>
          </a:p>
        </p:txBody>
      </p:sp>
    </p:spTree>
    <p:extLst>
      <p:ext uri="{BB962C8B-B14F-4D97-AF65-F5344CB8AC3E}">
        <p14:creationId xmlns:p14="http://schemas.microsoft.com/office/powerpoint/2010/main" val="354365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EC54C-C0CD-BC73-3168-B7943E2C57C6}"/>
              </a:ext>
            </a:extLst>
          </p:cNvPr>
          <p:cNvSpPr txBox="1"/>
          <p:nvPr/>
        </p:nvSpPr>
        <p:spPr>
          <a:xfrm>
            <a:off x="-367367" y="2828916"/>
            <a:ext cx="6100010" cy="1569660"/>
          </a:xfrm>
          <a:prstGeom prst="rect">
            <a:avLst/>
          </a:prstGeom>
          <a:noFill/>
        </p:spPr>
        <p:txBody>
          <a:bodyPr wrap="square">
            <a:spAutoFit/>
          </a:bodyPr>
          <a:lstStyle/>
          <a:p>
            <a:pPr algn="ctr"/>
            <a:r>
              <a:rPr lang="en-US" sz="4800" b="1" i="0" dirty="0">
                <a:solidFill>
                  <a:srgbClr val="D1D5DB"/>
                </a:solidFill>
                <a:effectLst/>
                <a:latin typeface="Söhne"/>
              </a:rPr>
              <a:t>Choosing the</a:t>
            </a:r>
          </a:p>
          <a:p>
            <a:pPr algn="ctr"/>
            <a:r>
              <a:rPr lang="en-US" sz="4800" b="1" dirty="0">
                <a:solidFill>
                  <a:srgbClr val="D1D5DB"/>
                </a:solidFill>
                <a:latin typeface="Söhne"/>
              </a:rPr>
              <a:t>Stack</a:t>
            </a:r>
            <a:endParaRPr lang="en-US" sz="4800" b="1" i="0" dirty="0">
              <a:solidFill>
                <a:srgbClr val="D1D5DB"/>
              </a:solidFill>
              <a:effectLst/>
              <a:latin typeface="Söhne"/>
            </a:endParaRPr>
          </a:p>
        </p:txBody>
      </p:sp>
      <p:pic>
        <p:nvPicPr>
          <p:cNvPr id="6" name="Picture 5">
            <a:extLst>
              <a:ext uri="{FF2B5EF4-FFF2-40B4-BE49-F238E27FC236}">
                <a16:creationId xmlns:a16="http://schemas.microsoft.com/office/drawing/2014/main" id="{797D2C24-D641-6BE3-6C31-7411F0B4E998}"/>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7148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utodesk - Badges - Credly">
            <a:extLst>
              <a:ext uri="{FF2B5EF4-FFF2-40B4-BE49-F238E27FC236}">
                <a16:creationId xmlns:a16="http://schemas.microsoft.com/office/drawing/2014/main" id="{1673503E-B3CF-58C1-4FAE-8583A76E805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524676" y="1163282"/>
            <a:ext cx="2736989" cy="273698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Adobe Logo transparent PNG - StickPNG">
            <a:extLst>
              <a:ext uri="{FF2B5EF4-FFF2-40B4-BE49-F238E27FC236}">
                <a16:creationId xmlns:a16="http://schemas.microsoft.com/office/drawing/2014/main" id="{E91FAAAD-9004-62E6-7F1A-1EDE9801D668}"/>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0770" y="1489322"/>
            <a:ext cx="1871836" cy="1871836"/>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Salesforce - Wikipedia">
            <a:extLst>
              <a:ext uri="{FF2B5EF4-FFF2-40B4-BE49-F238E27FC236}">
                <a16:creationId xmlns:a16="http://schemas.microsoft.com/office/drawing/2014/main" id="{29061600-0CAB-B9DB-7550-1B4E5E00D312}"/>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4669800" y="4294136"/>
            <a:ext cx="2591865" cy="18144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689209-EBC1-89F8-E53D-229AAB1C3D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3150" y="4230779"/>
            <a:ext cx="2329372" cy="19411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001847-EBB5-8E0A-822F-6F7EF4CB48EE}"/>
              </a:ext>
            </a:extLst>
          </p:cNvPr>
          <p:cNvSpPr txBox="1">
            <a:spLocks/>
          </p:cNvSpPr>
          <p:nvPr/>
        </p:nvSpPr>
        <p:spPr>
          <a:xfrm>
            <a:off x="381000" y="304800"/>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Scale of Operation</a:t>
            </a:r>
          </a:p>
        </p:txBody>
      </p:sp>
      <p:pic>
        <p:nvPicPr>
          <p:cNvPr id="1036" name="Picture 12" descr="Nike Swoosh Logo, Nike Academy, Invisible Creature, Yellow,, 48% OFF">
            <a:extLst>
              <a:ext uri="{FF2B5EF4-FFF2-40B4-BE49-F238E27FC236}">
                <a16:creationId xmlns:a16="http://schemas.microsoft.com/office/drawing/2014/main" id="{68E00E6E-6593-C4A3-8A97-72F45E1A22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3735" y="1705639"/>
            <a:ext cx="2765807" cy="112649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79B210A-F17F-ED64-5D60-CA33F9735B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8943" y="4713128"/>
            <a:ext cx="2903915" cy="87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77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642A-8027-79D6-A3CA-D9A70294A43E}"/>
              </a:ext>
            </a:extLst>
          </p:cNvPr>
          <p:cNvSpPr txBox="1">
            <a:spLocks/>
          </p:cNvSpPr>
          <p:nvPr/>
        </p:nvSpPr>
        <p:spPr>
          <a:xfrm>
            <a:off x="381000" y="304800"/>
            <a:ext cx="11430000" cy="646331"/>
          </a:xfrm>
          <a:prstGeom prst="rect">
            <a:avLst/>
          </a:prstGeom>
        </p:spPr>
        <p:txBody>
          <a:bodyPr/>
          <a:lst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Reduced Technology Choices</a:t>
            </a:r>
          </a:p>
        </p:txBody>
      </p:sp>
      <p:pic>
        <p:nvPicPr>
          <p:cNvPr id="4" name="Picture 3">
            <a:extLst>
              <a:ext uri="{FF2B5EF4-FFF2-40B4-BE49-F238E27FC236}">
                <a16:creationId xmlns:a16="http://schemas.microsoft.com/office/drawing/2014/main" id="{B94C123A-A195-6AFB-13D7-F8C6EE233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68" y="1357378"/>
            <a:ext cx="11312964" cy="4917297"/>
          </a:xfrm>
          <a:prstGeom prst="rect">
            <a:avLst/>
          </a:prstGeom>
        </p:spPr>
      </p:pic>
    </p:spTree>
    <p:extLst>
      <p:ext uri="{BB962C8B-B14F-4D97-AF65-F5344CB8AC3E}">
        <p14:creationId xmlns:p14="http://schemas.microsoft.com/office/powerpoint/2010/main" val="106792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E6F45F-92B2-3FF2-B713-04227A7ECD5A}"/>
              </a:ext>
            </a:extLst>
          </p:cNvPr>
          <p:cNvSpPr txBox="1">
            <a:spLocks/>
          </p:cNvSpPr>
          <p:nvPr/>
        </p:nvSpPr>
        <p:spPr>
          <a:xfrm>
            <a:off x="385966" y="1790199"/>
            <a:ext cx="11044143" cy="2862322"/>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b="1" kern="1200" spc="-100" baseline="0">
                <a:solidFill>
                  <a:schemeClr val="tx1"/>
                </a:solidFill>
                <a:latin typeface="+mj-lt"/>
                <a:ea typeface="+mj-ea"/>
                <a:cs typeface="+mj-cs"/>
              </a:defRPr>
            </a:lvl1pPr>
          </a:lstStyle>
          <a:p>
            <a:r>
              <a:rPr lang="en-US" sz="4000" dirty="0"/>
              <a:t>CNOE is an</a:t>
            </a:r>
            <a:br>
              <a:rPr lang="en-US" sz="4000" dirty="0"/>
            </a:br>
            <a:r>
              <a:rPr lang="en-US" sz="4000" dirty="0"/>
              <a:t>internal developer platform (IDP) </a:t>
            </a:r>
            <a:r>
              <a:rPr lang="en-US" sz="4000" i="1" dirty="0">
                <a:solidFill>
                  <a:srgbClr val="FFC000"/>
                </a:solidFill>
              </a:rPr>
              <a:t>distribution</a:t>
            </a:r>
            <a:br>
              <a:rPr lang="en-US" sz="4000" dirty="0"/>
            </a:br>
            <a:r>
              <a:rPr lang="en-US" sz="4000" dirty="0"/>
              <a:t>built in the open</a:t>
            </a:r>
            <a:br>
              <a:rPr lang="en-US" sz="4000" dirty="0"/>
            </a:br>
            <a:r>
              <a:rPr lang="en-US" sz="4000" dirty="0"/>
              <a:t>with the goal to help with delivering a platform</a:t>
            </a:r>
          </a:p>
        </p:txBody>
      </p:sp>
      <p:pic>
        <p:nvPicPr>
          <p:cNvPr id="6" name="Picture 5">
            <a:extLst>
              <a:ext uri="{FF2B5EF4-FFF2-40B4-BE49-F238E27FC236}">
                <a16:creationId xmlns:a16="http://schemas.microsoft.com/office/drawing/2014/main" id="{D3A33192-AB03-EA59-0454-A6CD7321E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645" y="4641369"/>
            <a:ext cx="2616607" cy="1940405"/>
          </a:xfrm>
          <a:prstGeom prst="rect">
            <a:avLst/>
          </a:prstGeom>
        </p:spPr>
      </p:pic>
    </p:spTree>
    <p:extLst>
      <p:ext uri="{BB962C8B-B14F-4D97-AF65-F5344CB8AC3E}">
        <p14:creationId xmlns:p14="http://schemas.microsoft.com/office/powerpoint/2010/main" val="2870280479"/>
      </p:ext>
    </p:extLst>
  </p:cSld>
  <p:clrMapOvr>
    <a:masterClrMapping/>
  </p:clrMapOvr>
  <p:transition>
    <p:fade/>
  </p:transition>
</p:sld>
</file>

<file path=ppt/theme/theme1.xml><?xml version="1.0" encoding="utf-8"?>
<a:theme xmlns:a="http://schemas.openxmlformats.org/drawingml/2006/main" name="AWS 3P Events – color set 04">
  <a:themeElements>
    <a:clrScheme name="Summits 2023">
      <a:dk1>
        <a:srgbClr val="000000"/>
      </a:dk1>
      <a:lt1>
        <a:srgbClr val="FFFFFF"/>
      </a:lt1>
      <a:dk2>
        <a:srgbClr val="232F3E"/>
      </a:dk2>
      <a:lt2>
        <a:srgbClr val="F2F4F4"/>
      </a:lt2>
      <a:accent1>
        <a:srgbClr val="2074D5"/>
      </a:accent1>
      <a:accent2>
        <a:srgbClr val="F46EBB"/>
      </a:accent2>
      <a:accent3>
        <a:srgbClr val="FFAD97"/>
      </a:accent3>
      <a:accent4>
        <a:srgbClr val="FF9900"/>
      </a:accent4>
      <a:accent5>
        <a:srgbClr val="7CE8F4"/>
      </a:accent5>
      <a:accent6>
        <a:srgbClr val="003181"/>
      </a:accent6>
      <a:hlink>
        <a:srgbClr val="41B1E8"/>
      </a:hlink>
      <a:folHlink>
        <a:srgbClr val="41B1E8"/>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3" id="{8C149D03-FC22-4D89-BD8A-8FB1EBE01160}" vid="{DF188D07-C2DE-4F27-A2AB-B039BA0CFAC2}"/>
    </a:ext>
  </a:extLst>
</a:theme>
</file>

<file path=ppt/theme/theme2.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AWSBrand_3PEventPPT_Set04_2024</Template>
  <TotalTime>17476</TotalTime>
  <Words>415</Words>
  <Application>Microsoft Macintosh PowerPoint</Application>
  <PresentationFormat>Widescreen</PresentationFormat>
  <Paragraphs>100</Paragraphs>
  <Slides>26</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Wingdings</vt:lpstr>
      <vt:lpstr>Söhne</vt:lpstr>
      <vt:lpstr>Amazon Ember Medium</vt:lpstr>
      <vt:lpstr>Amazon Ember</vt:lpstr>
      <vt:lpstr>Arial</vt:lpstr>
      <vt:lpstr>Amazon Ember Mono</vt:lpstr>
      <vt:lpstr>Amazon Ember Display Heavy</vt:lpstr>
      <vt:lpstr>Amazon Ember Display</vt:lpstr>
      <vt:lpstr>Lucida Console</vt:lpstr>
      <vt:lpstr>AWS 3P Events – color set 04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this event template</dc:title>
  <dc:creator>Seeley, Erin</dc:creator>
  <cp:lastModifiedBy>Kaviani, Nima</cp:lastModifiedBy>
  <cp:revision>45</cp:revision>
  <dcterms:created xsi:type="dcterms:W3CDTF">2024-02-14T17:05:25Z</dcterms:created>
  <dcterms:modified xsi:type="dcterms:W3CDTF">2024-04-18T18:55:27Z</dcterms:modified>
</cp:coreProperties>
</file>